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07" r:id="rId2"/>
    <p:sldId id="257" r:id="rId3"/>
    <p:sldId id="313" r:id="rId4"/>
    <p:sldId id="256" r:id="rId5"/>
    <p:sldId id="308" r:id="rId6"/>
    <p:sldId id="258" r:id="rId7"/>
    <p:sldId id="280" r:id="rId8"/>
    <p:sldId id="281" r:id="rId9"/>
    <p:sldId id="282" r:id="rId10"/>
    <p:sldId id="283" r:id="rId11"/>
    <p:sldId id="286" r:id="rId12"/>
    <p:sldId id="312" r:id="rId13"/>
    <p:sldId id="309" r:id="rId14"/>
    <p:sldId id="310" r:id="rId15"/>
    <p:sldId id="311" r:id="rId16"/>
    <p:sldId id="284" r:id="rId17"/>
    <p:sldId id="285" r:id="rId18"/>
    <p:sldId id="288" r:id="rId19"/>
    <p:sldId id="289" r:id="rId20"/>
    <p:sldId id="291" r:id="rId21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elen\Desktop\RFC%20-%20monitoriza&#231;&#227;o%2022.11.2023%20v2%2022h3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Monitorização</a:t>
            </a:r>
            <a:r>
              <a:rPr lang="en-US" sz="1600" baseline="0"/>
              <a:t> da submisssão</a:t>
            </a:r>
            <a:endParaRPr lang="en-US" sz="16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Resumos!$A$4</c:f>
              <c:strCache>
                <c:ptCount val="1"/>
                <c:pt idx="0">
                  <c:v>Submetidos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Resumos!$B$3:$G$3</c:f>
              <c:strCache>
                <c:ptCount val="6"/>
                <c:pt idx="0">
                  <c:v>13.11.2023</c:v>
                </c:pt>
                <c:pt idx="1">
                  <c:v>14.11.2023</c:v>
                </c:pt>
                <c:pt idx="2">
                  <c:v>18.11.2023</c:v>
                </c:pt>
                <c:pt idx="3">
                  <c:v>20.11.2023</c:v>
                </c:pt>
                <c:pt idx="4">
                  <c:v>22.11.2023</c:v>
                </c:pt>
                <c:pt idx="5">
                  <c:v>22.11.2023 noite</c:v>
                </c:pt>
              </c:strCache>
            </c:strRef>
          </c:cat>
          <c:val>
            <c:numRef>
              <c:f>Resumos!$B$4:$G$4</c:f>
              <c:numCache>
                <c:formatCode>General</c:formatCode>
                <c:ptCount val="6"/>
                <c:pt idx="0">
                  <c:v>6</c:v>
                </c:pt>
                <c:pt idx="1">
                  <c:v>6</c:v>
                </c:pt>
                <c:pt idx="2">
                  <c:v>23</c:v>
                </c:pt>
                <c:pt idx="3">
                  <c:v>28</c:v>
                </c:pt>
                <c:pt idx="4">
                  <c:v>41</c:v>
                </c:pt>
                <c:pt idx="5">
                  <c:v>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9A4-4413-874F-7DF6F3BEA901}"/>
            </c:ext>
          </c:extLst>
        </c:ser>
        <c:ser>
          <c:idx val="1"/>
          <c:order val="1"/>
          <c:tx>
            <c:strRef>
              <c:f>Resumos!$A$5</c:f>
              <c:strCache>
                <c:ptCount val="1"/>
                <c:pt idx="0">
                  <c:v>Abertos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Resumos!$B$3:$G$3</c:f>
              <c:strCache>
                <c:ptCount val="6"/>
                <c:pt idx="0">
                  <c:v>13.11.2023</c:v>
                </c:pt>
                <c:pt idx="1">
                  <c:v>14.11.2023</c:v>
                </c:pt>
                <c:pt idx="2">
                  <c:v>18.11.2023</c:v>
                </c:pt>
                <c:pt idx="3">
                  <c:v>20.11.2023</c:v>
                </c:pt>
                <c:pt idx="4">
                  <c:v>22.11.2023</c:v>
                </c:pt>
                <c:pt idx="5">
                  <c:v>22.11.2023 noite</c:v>
                </c:pt>
              </c:strCache>
            </c:strRef>
          </c:cat>
          <c:val>
            <c:numRef>
              <c:f>Resumos!$B$5:$G$5</c:f>
              <c:numCache>
                <c:formatCode>General</c:formatCode>
                <c:ptCount val="6"/>
                <c:pt idx="0">
                  <c:v>110</c:v>
                </c:pt>
                <c:pt idx="1">
                  <c:v>127</c:v>
                </c:pt>
                <c:pt idx="2">
                  <c:v>172</c:v>
                </c:pt>
                <c:pt idx="3">
                  <c:v>173</c:v>
                </c:pt>
                <c:pt idx="4">
                  <c:v>179</c:v>
                </c:pt>
                <c:pt idx="5">
                  <c:v>169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9A4-4413-874F-7DF6F3BEA901}"/>
            </c:ext>
          </c:extLst>
        </c:ser>
        <c:ser>
          <c:idx val="2"/>
          <c:order val="2"/>
          <c:tx>
            <c:strRef>
              <c:f>Resumos!$A$6</c:f>
              <c:strCache>
                <c:ptCount val="1"/>
                <c:pt idx="0">
                  <c:v>Não abertos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Resumos!$B$3:$G$3</c:f>
              <c:strCache>
                <c:ptCount val="6"/>
                <c:pt idx="0">
                  <c:v>13.11.2023</c:v>
                </c:pt>
                <c:pt idx="1">
                  <c:v>14.11.2023</c:v>
                </c:pt>
                <c:pt idx="2">
                  <c:v>18.11.2023</c:v>
                </c:pt>
                <c:pt idx="3">
                  <c:v>20.11.2023</c:v>
                </c:pt>
                <c:pt idx="4">
                  <c:v>22.11.2023</c:v>
                </c:pt>
                <c:pt idx="5">
                  <c:v>22.11.2023 noite</c:v>
                </c:pt>
              </c:strCache>
            </c:strRef>
          </c:cat>
          <c:val>
            <c:numRef>
              <c:f>Resumos!$B$6:$G$6</c:f>
              <c:numCache>
                <c:formatCode>General</c:formatCode>
                <c:ptCount val="6"/>
                <c:pt idx="0">
                  <c:v>124</c:v>
                </c:pt>
                <c:pt idx="1">
                  <c:v>107</c:v>
                </c:pt>
                <c:pt idx="2">
                  <c:v>45</c:v>
                </c:pt>
                <c:pt idx="3">
                  <c:v>39</c:v>
                </c:pt>
                <c:pt idx="4">
                  <c:v>20</c:v>
                </c:pt>
                <c:pt idx="5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9A4-4413-874F-7DF6F3BEA9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23557904"/>
        <c:axId val="623560368"/>
      </c:lineChart>
      <c:catAx>
        <c:axId val="623557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623560368"/>
        <c:crosses val="autoZero"/>
        <c:auto val="1"/>
        <c:lblAlgn val="ctr"/>
        <c:lblOffset val="100"/>
        <c:noMultiLvlLbl val="0"/>
      </c:catAx>
      <c:valAx>
        <c:axId val="623560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623557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DF1B16-68C8-49B4-8A44-C0C7AAF6DABF}" type="datetimeFigureOut">
              <a:rPr lang="pt-PT" smtClean="0"/>
              <a:t>23/11/2023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DA79D6-8E81-4CA7-897A-050EFCD4682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06566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F55900-63F8-48F5-8AD9-2EBF3919F8F8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44186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998BE2-4790-8FAD-4A43-8A34C437DD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3D0AC26-378E-B516-09E3-DC7C45B90E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175B90C8-4889-3C6D-9354-E9B72BA0B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1141-EE99-4FCD-9737-5663EA778029}" type="datetimeFigureOut">
              <a:rPr lang="pt-PT" smtClean="0"/>
              <a:t>23/11/2023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D699B704-7FE4-3574-F21F-1CE924D93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29C66EE-CC4D-A690-88B8-5F2917B73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B7ED-8A70-4C62-8D4D-A6F34374F14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59160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969AF2-F74C-E6A2-B9F4-EEB510E6F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9FC48F2A-704E-21FD-5AD3-B3625F9CBC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FA1A30B-7455-71EF-4BF2-D6D3585CD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1141-EE99-4FCD-9737-5663EA778029}" type="datetimeFigureOut">
              <a:rPr lang="pt-PT" smtClean="0"/>
              <a:t>23/11/2023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027593BC-B0AF-7EAA-F218-2A0F989A9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ED2E9D2B-F53A-E0A6-200D-64560844C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B7ED-8A70-4C62-8D4D-A6F34374F14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9965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3E7EB8-4505-8E88-3A30-0A764F6499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8F15256A-1A77-1CC7-B329-AECF6DA2F1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1082EA33-C18F-DC9A-F811-93B657D2B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1141-EE99-4FCD-9737-5663EA778029}" type="datetimeFigureOut">
              <a:rPr lang="pt-PT" smtClean="0"/>
              <a:t>23/11/2023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D50191E-3FED-7F91-CEB8-5E33A1D27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6357723-4A37-30C9-98CF-F6981F7B2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B7ED-8A70-4C62-8D4D-A6F34374F14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53841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4C23C7-2456-336F-491B-F4F60BAD8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9111F7D-F313-4187-9693-BBD40C5C6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E9691C8-8AFE-9CD5-55D2-3F8A4D439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1141-EE99-4FCD-9737-5663EA778029}" type="datetimeFigureOut">
              <a:rPr lang="pt-PT" smtClean="0"/>
              <a:t>23/11/2023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E267A01-863B-9D86-8F72-A0D831866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BADFC81-F719-657D-FEA1-ACB5F1B49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B7ED-8A70-4C62-8D4D-A6F34374F14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91126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C91128-DA59-9DE2-01E5-759243938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61866954-1D19-8F4E-92EA-342BE4164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39EF1D0-8282-C343-D659-BA4527109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1141-EE99-4FCD-9737-5663EA778029}" type="datetimeFigureOut">
              <a:rPr lang="pt-PT" smtClean="0"/>
              <a:t>23/11/2023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21A10599-98D4-7F50-0CEF-35789261E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4CF80F6-6C62-D9D4-6DA6-67C6EBA02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B7ED-8A70-4C62-8D4D-A6F34374F14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37981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EC0092-B28D-29CE-B866-09F07E064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018473B4-88B3-CFFB-673D-B1F2021660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36F94D64-592D-A709-1FA8-0F940C4330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4B00EE9F-DD66-4350-A91A-CE133E528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1141-EE99-4FCD-9737-5663EA778029}" type="datetimeFigureOut">
              <a:rPr lang="pt-PT" smtClean="0"/>
              <a:t>23/11/2023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FEB9FAB1-D6AE-601A-A65D-C66A9B759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44EE0D2A-8A2B-1CB0-D52B-62F0B86ED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B7ED-8A70-4C62-8D4D-A6F34374F14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89788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CF1BBC-7DA0-BB86-D694-CBC2BC484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2A19FA55-BA48-C342-280A-4483AEB79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8B8CFF95-A324-7C27-E08E-A36D348BA2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B203F0A6-3AC6-F396-6603-8F546DC808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5CEE956A-325F-9FD3-B84C-838C9F2AFA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A0E163EB-C311-10DD-76B4-D60EBCC0D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1141-EE99-4FCD-9737-5663EA778029}" type="datetimeFigureOut">
              <a:rPr lang="pt-PT" smtClean="0"/>
              <a:t>23/11/2023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633742E7-49CA-A513-5B06-257E644A4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762D26AB-EC54-5FDF-850E-5875DED3A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B7ED-8A70-4C62-8D4D-A6F34374F14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60720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D90587-4C8E-0C91-A34B-996BBB3B0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DBC670AA-A3D8-10F6-479F-CAC2725B0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1141-EE99-4FCD-9737-5663EA778029}" type="datetimeFigureOut">
              <a:rPr lang="pt-PT" smtClean="0"/>
              <a:t>23/11/2023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0419EBAC-F1B7-9DB8-80C6-3CE64C380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3E344F97-24E0-F594-F542-61EE7A78C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B7ED-8A70-4C62-8D4D-A6F34374F14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83345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12C25153-DB2B-2D72-69D8-D4E5ED0F6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1141-EE99-4FCD-9737-5663EA778029}" type="datetimeFigureOut">
              <a:rPr lang="pt-PT" smtClean="0"/>
              <a:t>23/11/2023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45239B91-2FF1-855F-A17D-57CDAA7AD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E8308A72-E866-1A03-5835-DA57B4055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B7ED-8A70-4C62-8D4D-A6F34374F14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63745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B4086B-FE39-2D73-56B3-93D356670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B2A0A32D-7878-D522-D421-7CEFE8195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3C6D0F8B-207B-75B4-7836-E78954F454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4E0A7EEB-081D-0F68-8FD1-F0CDA618D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1141-EE99-4FCD-9737-5663EA778029}" type="datetimeFigureOut">
              <a:rPr lang="pt-PT" smtClean="0"/>
              <a:t>23/11/2023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7B21FBA7-8C34-923D-B9EB-CE61E5573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FDB05BE7-EB5E-7266-989C-5DA310F96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B7ED-8A70-4C62-8D4D-A6F34374F14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59025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6FD1F3-A7C0-E9B9-D8F4-B227043DF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0C2C538D-6E17-5845-F36E-71B2C24157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3CB2B5CB-7C09-05C9-E001-FAA00C0BFF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D53E432A-7D9F-DF80-3E0F-EE2EBCA72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1141-EE99-4FCD-9737-5663EA778029}" type="datetimeFigureOut">
              <a:rPr lang="pt-PT" smtClean="0"/>
              <a:t>23/11/2023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5E7CBBE0-2CD9-2B6D-C193-1E5586049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7D9D99A4-0BEF-DE95-A3A7-C4D990EB4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B7ED-8A70-4C62-8D4D-A6F34374F14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2007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3EDD95C0-CE91-7DF8-F707-C93264E06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10D9011-B0EC-3DAD-501E-D17815B4A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AD2F74A-C548-4348-1F75-79F0873B04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21141-EE99-4FCD-9737-5663EA778029}" type="datetimeFigureOut">
              <a:rPr lang="pt-PT" smtClean="0"/>
              <a:t>23/11/2023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205BA9B-6F2A-6273-B931-61FCA24976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5DFE7B7-4F3A-A064-A50A-E46E90BCEA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FB7ED-8A70-4C62-8D4D-A6F34374F14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5338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airrossaudaveis.gov.pt/projetos/prestacao-de-contas/000968,000192/index.htm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mailto:candidaturas@bairrossaudaveis.gov.pt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airrossaudaveis.gov.pt/projetos/prestacao-de-contas/000968,000192/index.htm" TargetMode="External"/><Relationship Id="rId13" Type="http://schemas.openxmlformats.org/officeDocument/2006/relationships/image" Target="../media/image3.png"/><Relationship Id="rId3" Type="http://schemas.openxmlformats.org/officeDocument/2006/relationships/hyperlink" Target="https://www.bairrossaudaveis.gov.pt/projetos/prestacao-de-contas/000961,000189/index.htm" TargetMode="External"/><Relationship Id="rId7" Type="http://schemas.openxmlformats.org/officeDocument/2006/relationships/hyperlink" Target="https://www.bairrossaudaveis.gov.pt/projetos/prestacao-de-contas/000967,000192/index.htm" TargetMode="External"/><Relationship Id="rId12" Type="http://schemas.openxmlformats.org/officeDocument/2006/relationships/image" Target="../media/image2.png"/><Relationship Id="rId2" Type="http://schemas.openxmlformats.org/officeDocument/2006/relationships/hyperlink" Target="https://www.bairrossaudaveis.gov.pt/projetos/prestacao-de-contas/000962,000189/index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bairrossaudaveis.gov.pt/projetos/prestacao-de-contas/000966,000192/index.htm" TargetMode="External"/><Relationship Id="rId11" Type="http://schemas.openxmlformats.org/officeDocument/2006/relationships/hyperlink" Target="https://www.bairrossaudaveis.gov.pt/projetos/prestacao-de-contas/000983,000192/index.htm" TargetMode="External"/><Relationship Id="rId5" Type="http://schemas.openxmlformats.org/officeDocument/2006/relationships/hyperlink" Target="https://www.bairrossaudaveis.gov.pt/projetos/prestacao-de-contas/000884,000189/index.htm" TargetMode="External"/><Relationship Id="rId10" Type="http://schemas.openxmlformats.org/officeDocument/2006/relationships/hyperlink" Target="https://www.bairrossaudaveis.gov.pt/projetos/prestacao-de-contas/000971,000192/index.htm" TargetMode="External"/><Relationship Id="rId4" Type="http://schemas.openxmlformats.org/officeDocument/2006/relationships/hyperlink" Target="https://www.bairrossaudaveis.gov.pt/projetos/prestacao-de-contas/000970,000189/index.htm" TargetMode="External"/><Relationship Id="rId9" Type="http://schemas.openxmlformats.org/officeDocument/2006/relationships/hyperlink" Target="https://www.bairrossaudaveis.gov.pt/projetos/prestacao-de-contas/000969,000192/index.ht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irrossaudaveis.gov.pt/projetos/perguntas-frequentes/,000152/index.htm" TargetMode="External"/><Relationship Id="rId2" Type="http://schemas.openxmlformats.org/officeDocument/2006/relationships/hyperlink" Target="https://diariodarepublica.pt/dr/legislacao-consolidada/decreto-lei/2008-34455475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020A7582-7D9D-4120-861F-AB6046FB4354}"/>
              </a:ext>
            </a:extLst>
          </p:cNvPr>
          <p:cNvSpPr txBox="1"/>
          <p:nvPr/>
        </p:nvSpPr>
        <p:spPr>
          <a:xfrm>
            <a:off x="2548377" y="3511239"/>
            <a:ext cx="74808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>
                <a:solidFill>
                  <a:srgbClr val="097347"/>
                </a:solidFill>
              </a:rPr>
              <a:t>Relatório de fecho de contas </a:t>
            </a:r>
          </a:p>
          <a:p>
            <a:pPr algn="ctr"/>
            <a:endParaRPr lang="pt-PT" sz="2400" b="1" dirty="0">
              <a:solidFill>
                <a:srgbClr val="097347"/>
              </a:solidFill>
            </a:endParaRPr>
          </a:p>
          <a:p>
            <a:pPr algn="ctr"/>
            <a:r>
              <a:rPr lang="pt-PT" sz="2400" b="1" dirty="0">
                <a:solidFill>
                  <a:srgbClr val="097347"/>
                </a:solidFill>
              </a:rPr>
              <a:t>Sessões de esclarecimento</a:t>
            </a:r>
          </a:p>
          <a:p>
            <a:pPr algn="ctr"/>
            <a:endParaRPr lang="pt-PT" sz="2400" b="1" dirty="0">
              <a:solidFill>
                <a:srgbClr val="097347"/>
              </a:solidFill>
              <a:highlight>
                <a:srgbClr val="FFFF00"/>
              </a:highlight>
            </a:endParaRPr>
          </a:p>
          <a:p>
            <a:pPr algn="ctr"/>
            <a:r>
              <a:rPr lang="pt-PT" sz="2400" b="1" dirty="0">
                <a:solidFill>
                  <a:srgbClr val="097347"/>
                </a:solidFill>
                <a:highlight>
                  <a:srgbClr val="FFFF00"/>
                </a:highlight>
              </a:rPr>
              <a:t>Dias 3, 9, 16 e 23 de novembro entre as 9h30 e as 11h30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F0DD5940-293C-792B-09E6-16D8EAEC8C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5298" y="588598"/>
            <a:ext cx="6561403" cy="3016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494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5E8B18A-C9C6-DA16-6A85-DF6FA60A2496}"/>
              </a:ext>
            </a:extLst>
          </p:cNvPr>
          <p:cNvSpPr txBox="1"/>
          <p:nvPr/>
        </p:nvSpPr>
        <p:spPr>
          <a:xfrm>
            <a:off x="2049292" y="357822"/>
            <a:ext cx="8093413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PT" sz="2400" dirty="0"/>
              <a:t>Relatório de fecho de contas – Quadro Q3. Autofinanciamento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92D25472-96A0-6450-AB45-D7E85DE89076}"/>
              </a:ext>
            </a:extLst>
          </p:cNvPr>
          <p:cNvSpPr txBox="1"/>
          <p:nvPr/>
        </p:nvSpPr>
        <p:spPr>
          <a:xfrm>
            <a:off x="598887" y="3243761"/>
            <a:ext cx="1099422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</a:rPr>
              <a:t>Os apoios do autofinanciamento </a:t>
            </a:r>
            <a:r>
              <a:rPr lang="pt-P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podem ser </a:t>
            </a:r>
            <a:r>
              <a:rPr lang="pt-P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financeiros </a:t>
            </a:r>
            <a:r>
              <a:rPr lang="pt-PT" sz="1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e/</a:t>
            </a:r>
            <a:r>
              <a:rPr lang="pt-P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ou </a:t>
            </a:r>
            <a:r>
              <a:rPr lang="pt-P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não financeiros</a:t>
            </a:r>
            <a:r>
              <a:rPr lang="pt-P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Para os </a:t>
            </a:r>
            <a:r>
              <a:rPr lang="pt-P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apoios financeiros</a:t>
            </a:r>
            <a:r>
              <a:rPr lang="pt-P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deve ser declarado </a:t>
            </a:r>
            <a:r>
              <a:rPr lang="pt-P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 montante total em euros</a:t>
            </a:r>
            <a:r>
              <a:rPr lang="pt-P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Para os </a:t>
            </a:r>
            <a:r>
              <a:rPr lang="pt-P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apoios não financeiros</a:t>
            </a:r>
            <a:r>
              <a:rPr lang="pt-P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deve ser </a:t>
            </a:r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</a:rPr>
              <a:t>i</a:t>
            </a:r>
            <a:r>
              <a:rPr lang="pt-P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ndicada a </a:t>
            </a:r>
            <a:r>
              <a:rPr lang="pt-P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natureza do apoio, </a:t>
            </a:r>
            <a:r>
              <a:rPr lang="pt-PT" sz="1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escolhendo uma ou mais </a:t>
            </a:r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</a:rPr>
              <a:t>das opções disponíveis.</a:t>
            </a:r>
          </a:p>
          <a:p>
            <a:endParaRPr lang="pt-PT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t-P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Caso não se tenha confirmado nenhum apoio, deve indicar-se, </a:t>
            </a:r>
            <a:r>
              <a:rPr lang="pt-PT" sz="1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no campo ‘</a:t>
            </a:r>
            <a:r>
              <a:rPr lang="pt-P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Descrição ou informação adicional’, </a:t>
            </a:r>
            <a:r>
              <a:rPr lang="pt-PT" sz="18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que</a:t>
            </a:r>
            <a:r>
              <a:rPr lang="pt-P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pt-PT" sz="1800" b="1" i="0" u="none" strike="noStrike" baseline="0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</a:rPr>
              <a:t>não há nada a declarar</a:t>
            </a:r>
            <a:r>
              <a:rPr lang="pt-P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endParaRPr lang="pt-PT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</a:rPr>
              <a:t>Os apoios financeiros deste quadro e do quadro </a:t>
            </a:r>
            <a: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  <a:t>Q2. Outras fontes de financiamento </a:t>
            </a:r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</a:rPr>
              <a:t>permitem calcular a </a:t>
            </a:r>
            <a:r>
              <a:rPr lang="pt-PT" b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</a:rPr>
              <a:t>Taxa de Alavancagem de Recursos </a:t>
            </a:r>
            <a: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  <a:t>(TAR) do projeto</a:t>
            </a:r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</a:rPr>
              <a:t>, que é razão, expressa em percentagem, entre a soma de todos os apoios financeiros declarados e a receita total recebida do Programa. A </a:t>
            </a:r>
            <a: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  <a:t>TAR</a:t>
            </a:r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</a:rPr>
              <a:t> não afeta o financiamento do projeto pelo Programa. </a:t>
            </a:r>
            <a:endParaRPr lang="pt-PT" sz="180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7996DC8-CED2-F831-154C-E8112876C9AD}"/>
              </a:ext>
            </a:extLst>
          </p:cNvPr>
          <p:cNvSpPr txBox="1"/>
          <p:nvPr/>
        </p:nvSpPr>
        <p:spPr>
          <a:xfrm>
            <a:off x="2648276" y="1461029"/>
            <a:ext cx="87544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Foi criado neste relatório um novo quadro, intitulado </a:t>
            </a:r>
            <a:r>
              <a:rPr lang="pt-P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Q3. Autofinanciamento</a:t>
            </a:r>
            <a:r>
              <a:rPr lang="pt-P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para identificar os apoios efetivamente recebidos de entidades promotoras ou parceiras da parceria local do projeto e ainda não declarados. </a:t>
            </a:r>
          </a:p>
          <a:p>
            <a:r>
              <a:rPr lang="pt-P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 </a:t>
            </a:r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</a:rPr>
              <a:t>quadro está pré-preenchido para cada uma das entidades da parceria, com o respetivo nome e a previsão, feita na candidatura, do papel a desempenhar por essa entidade. </a:t>
            </a:r>
            <a:endParaRPr lang="pt-PT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1C72D21D-0B77-FD48-6AA5-D6546AEDE939}"/>
              </a:ext>
            </a:extLst>
          </p:cNvPr>
          <p:cNvSpPr/>
          <p:nvPr/>
        </p:nvSpPr>
        <p:spPr>
          <a:xfrm>
            <a:off x="1094092" y="1333237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FA5578F9-5E4C-263D-1F1D-34052FB4644C}"/>
              </a:ext>
            </a:extLst>
          </p:cNvPr>
          <p:cNvSpPr/>
          <p:nvPr/>
        </p:nvSpPr>
        <p:spPr>
          <a:xfrm>
            <a:off x="941692" y="1180837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D71938BA-1D51-71D1-24E0-E356551DB900}"/>
              </a:ext>
            </a:extLst>
          </p:cNvPr>
          <p:cNvSpPr/>
          <p:nvPr/>
        </p:nvSpPr>
        <p:spPr>
          <a:xfrm>
            <a:off x="789292" y="1028437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  <a:highlight>
                  <a:srgbClr val="FFFF00"/>
                </a:highlight>
              </a:rPr>
              <a:t>Q3</a:t>
            </a:r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Auto financia-</a:t>
            </a:r>
          </a:p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mento</a:t>
            </a:r>
          </a:p>
        </p:txBody>
      </p:sp>
    </p:spTree>
    <p:extLst>
      <p:ext uri="{BB962C8B-B14F-4D97-AF65-F5344CB8AC3E}">
        <p14:creationId xmlns:p14="http://schemas.microsoft.com/office/powerpoint/2010/main" val="348813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5E8B18A-C9C6-DA16-6A85-DF6FA60A2496}"/>
              </a:ext>
            </a:extLst>
          </p:cNvPr>
          <p:cNvSpPr txBox="1"/>
          <p:nvPr/>
        </p:nvSpPr>
        <p:spPr>
          <a:xfrm>
            <a:off x="2049292" y="357822"/>
            <a:ext cx="8093413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PT" sz="2400" dirty="0"/>
              <a:t>Relatório de fecho de contas – Quadro Q4. Despesas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7996DC8-CED2-F831-154C-E8112876C9AD}"/>
              </a:ext>
            </a:extLst>
          </p:cNvPr>
          <p:cNvSpPr txBox="1"/>
          <p:nvPr/>
        </p:nvSpPr>
        <p:spPr>
          <a:xfrm>
            <a:off x="2519924" y="918598"/>
            <a:ext cx="875443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</a:rPr>
              <a:t>O quadro </a:t>
            </a:r>
            <a:r>
              <a:rPr lang="pt-PT" b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</a:rPr>
              <a:t>Q4. Despesas </a:t>
            </a:r>
            <a:r>
              <a:rPr lang="pt-PT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</a:rPr>
              <a:t>deve ser preenchido </a:t>
            </a:r>
            <a:r>
              <a:rPr lang="pt-PT" b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</a:rPr>
              <a:t>para cada despesa </a:t>
            </a:r>
            <a:r>
              <a:rPr lang="pt-PT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</a:rPr>
              <a:t>a declarar</a:t>
            </a:r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</a:rPr>
              <a:t>. É um quadro com muitos campos e </a:t>
            </a:r>
            <a: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  <a:t>implica a junção de anexos digitalizados </a:t>
            </a:r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</a:rPr>
              <a:t>de todos os documentos e comprovativos necessários.</a:t>
            </a:r>
          </a:p>
          <a:p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</a:rPr>
              <a:t>O preenchimento deste quadro requer:</a:t>
            </a:r>
          </a:p>
          <a:p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</a:rPr>
              <a:t>- a </a:t>
            </a:r>
            <a: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  <a:t>classificação</a:t>
            </a:r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  <a:t>prévia</a:t>
            </a:r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</a:rPr>
              <a:t> de todas as despesas a declarar na </a:t>
            </a:r>
            <a:r>
              <a:rPr lang="pt-PT" b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</a:rPr>
              <a:t>rubrica certa</a:t>
            </a:r>
            <a: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  <a:t>;</a:t>
            </a:r>
          </a:p>
          <a:p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</a:rPr>
              <a:t>- a </a:t>
            </a:r>
            <a: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  <a:t>digitalização prévia </a:t>
            </a:r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</a:rPr>
              <a:t>dos documentos de despesa (faturas ou equivalentes), comprovativos de pagamento (recibos ou equivalentes) e demais documentos exigíveis;</a:t>
            </a:r>
          </a:p>
          <a:p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</a:rPr>
              <a:t>- a</a:t>
            </a:r>
            <a: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  <a:t> indicação clara</a:t>
            </a:r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</a:rPr>
              <a:t>, no documento de despesa ou em declaração a anexar, </a:t>
            </a:r>
            <a: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  <a:t>do valor elegível </a:t>
            </a:r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</a:rPr>
              <a:t>a imputar ao projeto, </a:t>
            </a:r>
            <a: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  <a:t>sempre que seja inferior a 100% do valor total</a:t>
            </a:r>
          </a:p>
          <a:p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</a:rPr>
              <a:t>- </a:t>
            </a:r>
            <a: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  <a:t>a inserção do contrato correspondente </a:t>
            </a:r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</a:rPr>
              <a:t>no</a:t>
            </a:r>
            <a: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</a:rPr>
              <a:t>formulário ‘Contrato’, a fim de o poder associar à despesa no campo ‘Contratualização’.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B8332C29-37D6-5077-80B2-C02A093982CD}"/>
              </a:ext>
            </a:extLst>
          </p:cNvPr>
          <p:cNvSpPr/>
          <p:nvPr/>
        </p:nvSpPr>
        <p:spPr>
          <a:xfrm>
            <a:off x="987087" y="1411060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29A3A43F-48AC-77CE-F0D4-377677559BD5}"/>
              </a:ext>
            </a:extLst>
          </p:cNvPr>
          <p:cNvSpPr/>
          <p:nvPr/>
        </p:nvSpPr>
        <p:spPr>
          <a:xfrm>
            <a:off x="834687" y="1258660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EA7AC496-CCC5-2DA7-6337-53BAD7544E44}"/>
              </a:ext>
            </a:extLst>
          </p:cNvPr>
          <p:cNvSpPr/>
          <p:nvPr/>
        </p:nvSpPr>
        <p:spPr>
          <a:xfrm>
            <a:off x="682287" y="1106260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  <a:highlight>
                  <a:srgbClr val="FFFF00"/>
                </a:highlight>
              </a:rPr>
              <a:t>Q4</a:t>
            </a:r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  Despesas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35666FC1-6EF3-FB52-4523-0CB8E4521951}"/>
              </a:ext>
            </a:extLst>
          </p:cNvPr>
          <p:cNvSpPr txBox="1"/>
          <p:nvPr/>
        </p:nvSpPr>
        <p:spPr>
          <a:xfrm>
            <a:off x="679043" y="4157030"/>
            <a:ext cx="10595313" cy="20313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b="1" dirty="0"/>
              <a:t>Alertas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/>
              <a:t>Devem ser seguidas cuidadosamente as </a:t>
            </a:r>
            <a:r>
              <a:rPr lang="pt-PT" b="1" dirty="0">
                <a:highlight>
                  <a:srgbClr val="FFFF00"/>
                </a:highlight>
              </a:rPr>
              <a:t>indicações do formulário</a:t>
            </a:r>
            <a:r>
              <a:rPr lang="pt-PT" b="1" dirty="0"/>
              <a:t> no </a:t>
            </a:r>
            <a:r>
              <a:rPr lang="pt-PT" dirty="0"/>
              <a:t>quadro Q4, </a:t>
            </a:r>
            <a:r>
              <a:rPr lang="pt-PT" b="1" dirty="0"/>
              <a:t>sob pena de não serem aceites despesas </a:t>
            </a:r>
            <a:r>
              <a:rPr lang="pt-PT" dirty="0"/>
              <a:t>incorretamente preenchidas ou que não anexaram a toda a documentação exigida.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/>
              <a:t>Para as despesas com </a:t>
            </a:r>
            <a:r>
              <a:rPr lang="pt-PT" b="1" dirty="0">
                <a:highlight>
                  <a:srgbClr val="FFFF00"/>
                </a:highlight>
              </a:rPr>
              <a:t>Recursos Humanos </a:t>
            </a:r>
            <a:r>
              <a:rPr lang="pt-PT" dirty="0"/>
              <a:t>(necessariamente associadas a contratos individuais de trabalho), o site disponibiliza </a:t>
            </a:r>
            <a:r>
              <a:rPr lang="pt-PT" b="1" dirty="0">
                <a:highlight>
                  <a:srgbClr val="FFFF00"/>
                </a:highlight>
              </a:rPr>
              <a:t>ferramentas</a:t>
            </a:r>
            <a:r>
              <a:rPr lang="pt-PT" dirty="0"/>
              <a:t> próprias, nomeadamente o </a:t>
            </a:r>
            <a:r>
              <a:rPr lang="pt-PT" b="1" dirty="0"/>
              <a:t>guião</a:t>
            </a:r>
            <a:r>
              <a:rPr lang="pt-PT" dirty="0"/>
              <a:t> para declarar estas despesas, os </a:t>
            </a:r>
            <a:r>
              <a:rPr lang="pt-PT" b="1" dirty="0"/>
              <a:t>modelos da tabela de Recursos Humanos</a:t>
            </a:r>
            <a:r>
              <a:rPr lang="pt-PT" dirty="0"/>
              <a:t> a preencher e anexar </a:t>
            </a:r>
            <a:r>
              <a:rPr lang="pt-PT" b="1" dirty="0">
                <a:highlight>
                  <a:srgbClr val="FFFF00"/>
                </a:highlight>
              </a:rPr>
              <a:t>em formato Excel </a:t>
            </a:r>
            <a:r>
              <a:rPr lang="pt-PT" dirty="0"/>
              <a:t>aos comprovativos de despesa, e dois modelos de </a:t>
            </a:r>
            <a:r>
              <a:rPr lang="pt-PT" b="1" dirty="0"/>
              <a:t>Declaração de afetação de recursos humanos. </a:t>
            </a:r>
          </a:p>
        </p:txBody>
      </p:sp>
    </p:spTree>
    <p:extLst>
      <p:ext uri="{BB962C8B-B14F-4D97-AF65-F5344CB8AC3E}">
        <p14:creationId xmlns:p14="http://schemas.microsoft.com/office/powerpoint/2010/main" val="117634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F548D262-2EB7-C565-7BCD-3A8DAB811A08}"/>
              </a:ext>
            </a:extLst>
          </p:cNvPr>
          <p:cNvSpPr txBox="1"/>
          <p:nvPr/>
        </p:nvSpPr>
        <p:spPr>
          <a:xfrm>
            <a:off x="3157537" y="228089"/>
            <a:ext cx="5876925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PT" sz="2400" dirty="0"/>
              <a:t>Data da fatura e elegibilidade das despesa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4C22AFC7-CF7E-AD2B-708B-BA609A21E731}"/>
              </a:ext>
            </a:extLst>
          </p:cNvPr>
          <p:cNvSpPr txBox="1"/>
          <p:nvPr/>
        </p:nvSpPr>
        <p:spPr>
          <a:xfrm>
            <a:off x="588283" y="1755989"/>
            <a:ext cx="10886336" cy="46272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xceções</a:t>
            </a:r>
            <a:endParaRPr lang="pt-P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t-PT" sz="18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Exceção A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Com data entre </a:t>
            </a:r>
            <a:r>
              <a:rPr lang="pt-PT" sz="18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 e 31 outubro de 2022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despesas mensais 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pagas regularmente, 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 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rubricas de recursos humanos, aquisição de serviços, despesas de comunicação, encargos com instalações e encargos com equipamentos</a:t>
            </a:r>
            <a:r>
              <a:rPr lang="pt-PT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são elegíveis n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 terço do valor mensal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t-PT" sz="18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Exceção B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Com data entre </a:t>
            </a:r>
            <a:r>
              <a:rPr lang="pt-PT" sz="18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 de outubro de 2022 e 31 de dezembro de 2022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são elegíveis despesas de 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aquisição de serviços prestados até 10 de outubro de 2022, mas faturados posteriormente</a:t>
            </a:r>
            <a:r>
              <a:rPr lang="pt-PT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se 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fatura for acompanhada de declaração 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entidade promotora que confirme que a despesa foi realizada até 10 de outubro de 2022 (minuta de declaração obrigatória, </a:t>
            </a:r>
            <a:r>
              <a:rPr lang="pt-PT" sz="1800" b="1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modelo B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PT" sz="18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Exceção C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Com data entre </a:t>
            </a:r>
            <a:r>
              <a:rPr lang="pt-PT" sz="18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 de outubro de </a:t>
            </a:r>
            <a:r>
              <a:rPr lang="pt-PT" b="1" kern="1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2022 e 30 de setembro de 2023</a:t>
            </a:r>
            <a:r>
              <a:rPr lang="pt-P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são elegíveis 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despesas de 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recursos humanos, aquisição de serviços, encargos com instalações e encargos com equipamentos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na medida que a sua realização tenha sido 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necessária para o fecho de contas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 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despesa só é elegível se a fatura for acompanhada de declaração da entidade promotora 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confirme tratar-se de despesa necessária para o fecho de contas (minutas de declaração obrigatória, </a:t>
            </a:r>
            <a:r>
              <a:rPr lang="pt-PT" sz="1800" b="1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modelo C1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recursos humanos, e </a:t>
            </a:r>
            <a:r>
              <a:rPr lang="pt-PT" sz="1800" b="1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modelo C2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aquisição de serviços). No caso dos recursos humanos, o último vencimento mensal elegível é o de setembro de 2023.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E9DE623-0A78-F5C0-B7AA-8A85CC596EA1}"/>
              </a:ext>
            </a:extLst>
          </p:cNvPr>
          <p:cNvSpPr txBox="1"/>
          <p:nvPr/>
        </p:nvSpPr>
        <p:spPr>
          <a:xfrm>
            <a:off x="588284" y="937806"/>
            <a:ext cx="10886336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b="1" dirty="0"/>
              <a:t>Regra geral </a:t>
            </a:r>
            <a:r>
              <a:rPr lang="pt-PT" dirty="0"/>
              <a:t>– a data da fatura das despesas elegíveis não pode ser anterior à data do protocolo de financiamento nem posterior a 10 de outubro de 2022.  </a:t>
            </a:r>
          </a:p>
        </p:txBody>
      </p:sp>
    </p:spTree>
    <p:extLst>
      <p:ext uri="{BB962C8B-B14F-4D97-AF65-F5344CB8AC3E}">
        <p14:creationId xmlns:p14="http://schemas.microsoft.com/office/powerpoint/2010/main" val="1808352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5E8B18A-C9C6-DA16-6A85-DF6FA60A2496}"/>
              </a:ext>
            </a:extLst>
          </p:cNvPr>
          <p:cNvSpPr txBox="1"/>
          <p:nvPr/>
        </p:nvSpPr>
        <p:spPr>
          <a:xfrm>
            <a:off x="552276" y="270449"/>
            <a:ext cx="11334923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PT" sz="2400" dirty="0"/>
              <a:t>Quadro Q4. Despesas – Guião para declarar despesas de Recursos Humanos em 3 passos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7996DC8-CED2-F831-154C-E8112876C9AD}"/>
              </a:ext>
            </a:extLst>
          </p:cNvPr>
          <p:cNvSpPr txBox="1"/>
          <p:nvPr/>
        </p:nvSpPr>
        <p:spPr>
          <a:xfrm>
            <a:off x="2042808" y="1213284"/>
            <a:ext cx="9255868" cy="2115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Inserir ou atualizar, no formulário </a:t>
            </a:r>
            <a:r>
              <a:rPr lang="pt-PT" sz="18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Contratos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os dados do contrato individual de trabalho</a:t>
            </a:r>
            <a:endParaRPr lang="pt-PT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1"/>
            <a:r>
              <a:rPr lang="pt-PT" i="1" dirty="0">
                <a:solidFill>
                  <a:srgbClr val="000000"/>
                </a:solidFill>
                <a:latin typeface="Calibri" panose="020F0502020204030204" pitchFamily="34" charset="0"/>
              </a:rPr>
              <a:t>Juntar em formato zip: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t-P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pt-PT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contrato individual de trabalho </a:t>
            </a:r>
            <a:r>
              <a:rPr lang="pt-P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as adendas ao contrato, se existirem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t-P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pt-PT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declaração de afetação de trabalhador/a </a:t>
            </a:r>
            <a:r>
              <a:rPr lang="pt-P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pt-PT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modelo geral </a:t>
            </a:r>
            <a:r>
              <a:rPr lang="pt-PT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(afetação até 10 de outubro de 2022)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P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pt-PT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declaração de afetação de trabalhador/a ao fecho de contas </a:t>
            </a:r>
            <a:r>
              <a:rPr lang="pt-P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pt-PT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pt-PT" b="1" kern="1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modelo C1</a:t>
            </a:r>
            <a:r>
              <a:rPr lang="pt-P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pt-PT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afetação </a:t>
            </a:r>
            <a:r>
              <a:rPr lang="pt-PT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pt-PT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ntre 11 de outubro de 2022 e 30 de setembro de 2023)</a:t>
            </a:r>
            <a:endParaRPr lang="pt-PT" i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B52F09AE-FAB9-8B76-2CAD-42A6989F45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4609" y="4683310"/>
            <a:ext cx="6035893" cy="1922812"/>
          </a:xfrm>
          <a:prstGeom prst="rect">
            <a:avLst/>
          </a:prstGeom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5D8F3E69-0A6B-19EE-2378-2456552AA419}"/>
              </a:ext>
            </a:extLst>
          </p:cNvPr>
          <p:cNvSpPr/>
          <p:nvPr/>
        </p:nvSpPr>
        <p:spPr>
          <a:xfrm>
            <a:off x="577175" y="1267923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>
                <a:solidFill>
                  <a:schemeClr val="accent6">
                    <a:lumMod val="50000"/>
                  </a:schemeClr>
                </a:solidFill>
              </a:rPr>
              <a:t>Contratos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43B9341F-9E2A-A27D-BD60-23E41433E120}"/>
              </a:ext>
            </a:extLst>
          </p:cNvPr>
          <p:cNvSpPr txBox="1"/>
          <p:nvPr/>
        </p:nvSpPr>
        <p:spPr>
          <a:xfrm>
            <a:off x="3532743" y="3560639"/>
            <a:ext cx="7965351" cy="1264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a.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Escolher no </a:t>
            </a:r>
            <a:r>
              <a:rPr lang="pt-P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site do Programa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 separador indicado, a </a:t>
            </a:r>
            <a:r>
              <a:rPr lang="pt-P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tabela de recursos humanos 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 aplicável, de entre os 10 modelos dis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poníveis (ou suas variantes, se o trabalhador receber vale-cartão refeição em vez de subsídio de refeição). </a:t>
            </a:r>
            <a:endParaRPr lang="pt-P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128524B7-3B4C-3757-4B83-CEEEFE29624A}"/>
              </a:ext>
            </a:extLst>
          </p:cNvPr>
          <p:cNvSpPr txBox="1"/>
          <p:nvPr/>
        </p:nvSpPr>
        <p:spPr>
          <a:xfrm>
            <a:off x="577175" y="3309666"/>
            <a:ext cx="1117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º passo 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42743597-87B9-BD5C-68D6-17A9AD0EE6ED}"/>
              </a:ext>
            </a:extLst>
          </p:cNvPr>
          <p:cNvSpPr txBox="1"/>
          <p:nvPr/>
        </p:nvSpPr>
        <p:spPr>
          <a:xfrm>
            <a:off x="577175" y="846259"/>
            <a:ext cx="1117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1º passo </a:t>
            </a: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F920D682-45B2-B1D8-FE12-84885D7521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277" y="3721879"/>
            <a:ext cx="2882388" cy="469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249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1476DE98-1D32-B872-856F-831D4E1A71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784" y="2289576"/>
            <a:ext cx="6267049" cy="3955989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43151144-76C3-6CC8-E8A7-5B80D03B18FA}"/>
              </a:ext>
            </a:extLst>
          </p:cNvPr>
          <p:cNvSpPr txBox="1"/>
          <p:nvPr/>
        </p:nvSpPr>
        <p:spPr>
          <a:xfrm>
            <a:off x="668869" y="1044579"/>
            <a:ext cx="10826885" cy="1264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b.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Descarregar, preencher </a:t>
            </a:r>
            <a:r>
              <a:rPr lang="pt-P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gravar em formato </a:t>
            </a:r>
            <a:r>
              <a:rPr lang="pt-PT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excel</a:t>
            </a:r>
            <a:r>
              <a:rPr lang="pt-P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pt-P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tabela de recursos humanos 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 aplicável, de entre os 10 modelos dis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poníveis (ou suas variantes, se o trabalhador receber vale-cartão refeição em vez de subsídio de refeição).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Só se preenchem os campos a amarelo da tabela. </a:t>
            </a:r>
            <a:r>
              <a:rPr lang="pt-PT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 valores total e elegível a declarar para cada despesa são calculados automaticamente na tabela de recursos humanos.</a:t>
            </a:r>
            <a:endParaRPr lang="pt-P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26C24D4-76E9-B272-3502-D59A70D54766}"/>
              </a:ext>
            </a:extLst>
          </p:cNvPr>
          <p:cNvSpPr txBox="1"/>
          <p:nvPr/>
        </p:nvSpPr>
        <p:spPr>
          <a:xfrm>
            <a:off x="746829" y="6245565"/>
            <a:ext cx="10214042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c. Digitalizar os recibos de vencimento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submeter e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os comprovativos  de pagamento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correspondentes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A642EA6-7C27-CDDA-C48C-E3612EF3BF68}"/>
              </a:ext>
            </a:extLst>
          </p:cNvPr>
          <p:cNvSpPr txBox="1"/>
          <p:nvPr/>
        </p:nvSpPr>
        <p:spPr>
          <a:xfrm>
            <a:off x="552276" y="270449"/>
            <a:ext cx="11334923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PT" sz="2400" dirty="0"/>
              <a:t>Quadro Q4. Despesas – Guião para declarar despesas de Recursos Humanos em 3 passos</a:t>
            </a:r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9EE6344B-8C37-5958-60A1-051DA870DEC2}"/>
              </a:ext>
            </a:extLst>
          </p:cNvPr>
          <p:cNvSpPr/>
          <p:nvPr/>
        </p:nvSpPr>
        <p:spPr>
          <a:xfrm>
            <a:off x="8424153" y="3554218"/>
            <a:ext cx="1118680" cy="2691347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44203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BCE67309-CDBC-7AF7-D203-A79D12C45D81}"/>
              </a:ext>
            </a:extLst>
          </p:cNvPr>
          <p:cNvSpPr txBox="1"/>
          <p:nvPr/>
        </p:nvSpPr>
        <p:spPr>
          <a:xfrm>
            <a:off x="2263296" y="884856"/>
            <a:ext cx="9575266" cy="15610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Submeter </a:t>
            </a:r>
            <a:r>
              <a:rPr lang="pt-PT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separada e individualmente as 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despesas de vencimento mensal por cada mês e ano e as despesas de subsídio anual de férias ou natal por cada ano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 quadro ‘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Q4. Despesas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do formulário do relatório de fecho de contas.</a:t>
            </a:r>
            <a:r>
              <a:rPr lang="pt-PT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Os valores total e elegível a declarar no formulário são os valores automáticos que constam da tabela de recursos humanos</a:t>
            </a:r>
            <a:r>
              <a:rPr lang="pt-P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 o mês ou subsídio em causa. </a:t>
            </a:r>
            <a:endParaRPr lang="pt-P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BC8746A0-E08B-58FB-1076-D0B70BD2AD0E}"/>
              </a:ext>
            </a:extLst>
          </p:cNvPr>
          <p:cNvSpPr/>
          <p:nvPr/>
        </p:nvSpPr>
        <p:spPr>
          <a:xfrm>
            <a:off x="850896" y="1576430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2F1A5713-50C1-083B-E5A4-6FA2F466D766}"/>
              </a:ext>
            </a:extLst>
          </p:cNvPr>
          <p:cNvSpPr/>
          <p:nvPr/>
        </p:nvSpPr>
        <p:spPr>
          <a:xfrm>
            <a:off x="698496" y="1424030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00CED187-A645-B134-50F4-584BD575BD37}"/>
              </a:ext>
            </a:extLst>
          </p:cNvPr>
          <p:cNvSpPr/>
          <p:nvPr/>
        </p:nvSpPr>
        <p:spPr>
          <a:xfrm>
            <a:off x="546096" y="1271630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  <a:highlight>
                  <a:srgbClr val="FFFF00"/>
                </a:highlight>
              </a:rPr>
              <a:t>Q4</a:t>
            </a:r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  Despesas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1339C64-A233-888D-B0FC-BD1B369B0BEB}"/>
              </a:ext>
            </a:extLst>
          </p:cNvPr>
          <p:cNvSpPr txBox="1"/>
          <p:nvPr/>
        </p:nvSpPr>
        <p:spPr>
          <a:xfrm>
            <a:off x="546096" y="854293"/>
            <a:ext cx="11065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º passo 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D98F34F-A1C5-976D-3C2D-4DEDC425DF29}"/>
              </a:ext>
            </a:extLst>
          </p:cNvPr>
          <p:cNvSpPr txBox="1"/>
          <p:nvPr/>
        </p:nvSpPr>
        <p:spPr>
          <a:xfrm>
            <a:off x="622570" y="3576631"/>
            <a:ext cx="11381362" cy="3156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8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Documentos obrigatórios para cada despesa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b="1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pt-PT" sz="18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nexar como comprovativos no campo 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Documento da despesa </a:t>
            </a:r>
            <a:endParaRPr lang="pt-PT" sz="18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t-PT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recibo do vencimento mensal ou do subsídio anual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(para subsídios pagos em duodécimos, basta juntar 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recibo de vencimento mensal com o valor discriminado dos duodécimos);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PT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tabela de recursos humanos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trabalhador/a preenchida e </a:t>
            </a:r>
            <a:r>
              <a:rPr lang="pt-PT" sz="18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submetida</a:t>
            </a:r>
            <a:r>
              <a:rPr lang="pt-PT" sz="1800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 formato </a:t>
            </a:r>
            <a:r>
              <a:rPr lang="pt-PT" sz="1800" b="1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excel</a:t>
            </a:r>
            <a:r>
              <a:rPr lang="pt-PT" sz="18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PT" sz="1800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submissão em formato </a:t>
            </a:r>
            <a:r>
              <a:rPr lang="pt-PT" sz="1800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pdf</a:t>
            </a:r>
            <a:r>
              <a:rPr lang="pt-PT" sz="1800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não permite validar a despesa.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b="1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Anexar como comprovativos no campo 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Documento(s) de pagamento</a:t>
            </a:r>
            <a:endParaRPr lang="pt-P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o(s)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comprovativo(s) de pagamento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ao trabalhador/a do valor a pagar constante do recibo. Este(s) comprovativo(s) devem permitir identificar o destinatário, o valor pago e a data de pagamento. 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8E17CF7C-1FF1-5436-8FA4-EB0DEBCD6000}"/>
              </a:ext>
            </a:extLst>
          </p:cNvPr>
          <p:cNvSpPr txBox="1"/>
          <p:nvPr/>
        </p:nvSpPr>
        <p:spPr>
          <a:xfrm>
            <a:off x="2339496" y="2460723"/>
            <a:ext cx="9422866" cy="9682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Nota: Os </a:t>
            </a:r>
            <a:r>
              <a:rPr lang="pt-PT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subsídios de férias ou natal pagos em duodécimos são declarados numa única despesa</a:t>
            </a:r>
            <a:r>
              <a:rPr lang="pt-P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 cada subsídio e ano</a:t>
            </a:r>
            <a:r>
              <a:rPr lang="pt-P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o vencimento mensal base a declarar para estes subsídios é igual ao dos recibos de vencimento mensal.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8853027B-C38B-8E2B-3003-740D8F271543}"/>
              </a:ext>
            </a:extLst>
          </p:cNvPr>
          <p:cNvSpPr txBox="1"/>
          <p:nvPr/>
        </p:nvSpPr>
        <p:spPr>
          <a:xfrm>
            <a:off x="552276" y="270449"/>
            <a:ext cx="11334923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PT" sz="2400" dirty="0"/>
              <a:t>Quadro Q4. Despesas – Guião para declarar despesas de Recursos Humanos em 3 passos</a:t>
            </a:r>
          </a:p>
        </p:txBody>
      </p:sp>
    </p:spTree>
    <p:extLst>
      <p:ext uri="{BB962C8B-B14F-4D97-AF65-F5344CB8AC3E}">
        <p14:creationId xmlns:p14="http://schemas.microsoft.com/office/powerpoint/2010/main" val="37939823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5E8B18A-C9C6-DA16-6A85-DF6FA60A2496}"/>
              </a:ext>
            </a:extLst>
          </p:cNvPr>
          <p:cNvSpPr txBox="1"/>
          <p:nvPr/>
        </p:nvSpPr>
        <p:spPr>
          <a:xfrm>
            <a:off x="1539740" y="232960"/>
            <a:ext cx="911252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PT" sz="2800" dirty="0"/>
              <a:t>Quadro Q4. Despesas e monitorização das despesas gravadas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7C2E242A-5EF2-6934-29EB-7CC000ADD34C}"/>
              </a:ext>
            </a:extLst>
          </p:cNvPr>
          <p:cNvSpPr txBox="1"/>
          <p:nvPr/>
        </p:nvSpPr>
        <p:spPr>
          <a:xfrm>
            <a:off x="548532" y="3580038"/>
            <a:ext cx="113854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Para facilitar a verificação dos dados gravados, em especial a conferência das despesas gravadas durante o processo de preenchimento do formulário com as despesas aceites em relatórios anteriores, foi criada </a:t>
            </a:r>
            <a:r>
              <a:rPr lang="pt-PT" b="1" dirty="0">
                <a:highlight>
                  <a:srgbClr val="FFFF00"/>
                </a:highlight>
              </a:rPr>
              <a:t>uma nova funcionalidade</a:t>
            </a:r>
            <a:r>
              <a:rPr lang="pt-PT" dirty="0"/>
              <a:t>, que permite a cada projeto consultar, na área RELATÓRIOS da plataforma, além da versão RTF (</a:t>
            </a:r>
            <a:r>
              <a:rPr lang="pt-PT" i="1" dirty="0"/>
              <a:t>rich text format), </a:t>
            </a:r>
            <a:r>
              <a:rPr lang="pt-PT" dirty="0"/>
              <a:t>uma </a:t>
            </a:r>
            <a:r>
              <a:rPr lang="pt-PT" b="1" dirty="0">
                <a:highlight>
                  <a:srgbClr val="FFFF00"/>
                </a:highlight>
              </a:rPr>
              <a:t>tabela Excel com os dados gravados das despesas validadas</a:t>
            </a:r>
            <a:r>
              <a:rPr lang="pt-PT" dirty="0"/>
              <a:t> nos relatórios anteriores. Os dados do relatório de fecho de contas são também acessíveis na respetiva tabela Excel, à medida que vão sendo gravados.</a:t>
            </a:r>
          </a:p>
          <a:p>
            <a:endParaRPr lang="pt-PT" dirty="0"/>
          </a:p>
          <a:p>
            <a:r>
              <a:rPr lang="pt-PT" dirty="0"/>
              <a:t>A versão </a:t>
            </a:r>
            <a:r>
              <a:rPr lang="pt-PT" i="1" dirty="0" err="1"/>
              <a:t>pdf</a:t>
            </a:r>
            <a:r>
              <a:rPr lang="pt-PT" dirty="0"/>
              <a:t> do relatório de fecho de contas só fica disponível após a submissão.</a:t>
            </a:r>
          </a:p>
          <a:p>
            <a:endParaRPr lang="pt-PT" dirty="0"/>
          </a:p>
          <a:p>
            <a:r>
              <a:rPr lang="pt-PT" dirty="0"/>
              <a:t>Na tabela Excel, os cabeçalhos das colunas estão indicados por vezes por um código numérico, cuja lista consta do </a:t>
            </a:r>
            <a:r>
              <a:rPr lang="pt-PT" b="1" dirty="0">
                <a:highlight>
                  <a:srgbClr val="FFFF00"/>
                </a:highlight>
              </a:rPr>
              <a:t>mapa de variáveis</a:t>
            </a:r>
            <a:r>
              <a:rPr lang="pt-PT" b="1" dirty="0"/>
              <a:t> </a:t>
            </a:r>
            <a:r>
              <a:rPr lang="pt-PT" dirty="0"/>
              <a:t>disponível no site.</a:t>
            </a:r>
            <a:endParaRPr lang="pt-PT" dirty="0">
              <a:highlight>
                <a:srgbClr val="FFFF00"/>
              </a:highlight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7C8BD5F3-47AA-CF14-3C91-2D5E17A70F91}"/>
              </a:ext>
            </a:extLst>
          </p:cNvPr>
          <p:cNvSpPr/>
          <p:nvPr/>
        </p:nvSpPr>
        <p:spPr>
          <a:xfrm>
            <a:off x="987087" y="1362420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81BDBDF1-DCEE-46E5-E2CF-CC42E4668912}"/>
              </a:ext>
            </a:extLst>
          </p:cNvPr>
          <p:cNvSpPr/>
          <p:nvPr/>
        </p:nvSpPr>
        <p:spPr>
          <a:xfrm>
            <a:off x="834687" y="1210020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124CB9C6-B32E-436C-220C-026B469D5462}"/>
              </a:ext>
            </a:extLst>
          </p:cNvPr>
          <p:cNvSpPr/>
          <p:nvPr/>
        </p:nvSpPr>
        <p:spPr>
          <a:xfrm>
            <a:off x="682287" y="1057620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  <a:highlight>
                  <a:srgbClr val="FFFF00"/>
                </a:highlight>
              </a:rPr>
              <a:t>Q4</a:t>
            </a:r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  Despesas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F59BFD36-9221-17C2-91CD-C43F06DA2A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456" y="1046232"/>
            <a:ext cx="8577457" cy="2021056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0E597E61-1A6E-BC4A-4471-7C600182C46D}"/>
              </a:ext>
            </a:extLst>
          </p:cNvPr>
          <p:cNvSpPr/>
          <p:nvPr/>
        </p:nvSpPr>
        <p:spPr>
          <a:xfrm>
            <a:off x="7222420" y="2424239"/>
            <a:ext cx="496110" cy="369651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8FCDE98-DD7B-5BA6-BE08-6114309FAC2C}"/>
              </a:ext>
            </a:extLst>
          </p:cNvPr>
          <p:cNvSpPr/>
          <p:nvPr/>
        </p:nvSpPr>
        <p:spPr>
          <a:xfrm>
            <a:off x="10308079" y="2414002"/>
            <a:ext cx="496110" cy="369651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8F91618-60D6-050A-716D-60B80D6C0A27}"/>
              </a:ext>
            </a:extLst>
          </p:cNvPr>
          <p:cNvSpPr/>
          <p:nvPr/>
        </p:nvSpPr>
        <p:spPr>
          <a:xfrm>
            <a:off x="8098899" y="2414001"/>
            <a:ext cx="496110" cy="369651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39A37A63-AC42-BCBA-BB03-BCF78DD46395}"/>
              </a:ext>
            </a:extLst>
          </p:cNvPr>
          <p:cNvSpPr/>
          <p:nvPr/>
        </p:nvSpPr>
        <p:spPr>
          <a:xfrm>
            <a:off x="5546387" y="2278689"/>
            <a:ext cx="1295664" cy="27062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34316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5E8B18A-C9C6-DA16-6A85-DF6FA60A2496}"/>
              </a:ext>
            </a:extLst>
          </p:cNvPr>
          <p:cNvSpPr txBox="1"/>
          <p:nvPr/>
        </p:nvSpPr>
        <p:spPr>
          <a:xfrm>
            <a:off x="778214" y="236763"/>
            <a:ext cx="10447506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PT" sz="2400" dirty="0"/>
              <a:t>Quadro Q4. Despesas - Monitorização e gestão do saldo disponível de cada rubrica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FCA51AA7-6D25-3197-5980-0EB83FFA73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3592" y="952538"/>
            <a:ext cx="7052553" cy="2626423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7C2E242A-5EF2-6934-29EB-7CC000ADD34C}"/>
              </a:ext>
            </a:extLst>
          </p:cNvPr>
          <p:cNvSpPr txBox="1"/>
          <p:nvPr/>
        </p:nvSpPr>
        <p:spPr>
          <a:xfrm>
            <a:off x="403296" y="3682941"/>
            <a:ext cx="113854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/>
              <a:t>Todas as despesas têm de ser classificadas na </a:t>
            </a:r>
            <a:r>
              <a:rPr lang="pt-PT" b="1" dirty="0">
                <a:highlight>
                  <a:srgbClr val="FFFF00"/>
                </a:highlight>
              </a:rPr>
              <a:t>rubrica certa</a:t>
            </a:r>
            <a:r>
              <a:rPr lang="pt-PT" dirty="0"/>
              <a:t>. O formulário do Q4, no campo ‘Classificação’, vai atualizando a soma das despesas à medida que elas são gravadas. </a:t>
            </a:r>
            <a:r>
              <a:rPr lang="pt-PT" b="1" dirty="0">
                <a:highlight>
                  <a:srgbClr val="FFFF00"/>
                </a:highlight>
              </a:rPr>
              <a:t>Quando o saldo disponível de uma rubrica se esgota, não é possível colocar mais nenhuma despesa</a:t>
            </a:r>
            <a:r>
              <a:rPr lang="pt-PT" dirty="0"/>
              <a:t> nessa rubrica. Há duas soluções nesse caso: prescindir de uma ou mais despesas já gravadas; ou reduzir o valor elegível da despesa que se pretende submeter. </a:t>
            </a:r>
          </a:p>
          <a:p>
            <a:endParaRPr lang="pt-PT" dirty="0"/>
          </a:p>
          <a:p>
            <a:r>
              <a:rPr lang="pt-PT" b="1" dirty="0">
                <a:highlight>
                  <a:srgbClr val="FFFF00"/>
                </a:highlight>
              </a:rPr>
              <a:t>Excecionalmente</a:t>
            </a:r>
            <a:r>
              <a:rPr lang="pt-PT" b="1" dirty="0"/>
              <a:t>,</a:t>
            </a:r>
            <a:r>
              <a:rPr lang="pt-PT" dirty="0"/>
              <a:t> faltando dotação numa rubrica mas sobrando noutra para a qual já não haja despesas a colocar, </a:t>
            </a:r>
            <a:r>
              <a:rPr lang="pt-PT" b="1" dirty="0"/>
              <a:t>pode ser apresentado um </a:t>
            </a:r>
            <a:r>
              <a:rPr lang="pt-PT" b="1" dirty="0">
                <a:highlight>
                  <a:srgbClr val="FFFF00"/>
                </a:highlight>
              </a:rPr>
              <a:t>requerimento, através de modelo próprio disponível no site,</a:t>
            </a:r>
            <a:r>
              <a:rPr lang="pt-PT" b="1" dirty="0"/>
              <a:t> a solicitar a submissão da despesa na rubrica alternativa. </a:t>
            </a:r>
            <a:r>
              <a:rPr lang="pt-PT" dirty="0"/>
              <a:t>A despesa é submetida </a:t>
            </a:r>
            <a:r>
              <a:rPr lang="pt-PT" b="1" dirty="0">
                <a:highlight>
                  <a:srgbClr val="FFFF00"/>
                </a:highlight>
              </a:rPr>
              <a:t>na rubrica alternativa</a:t>
            </a:r>
            <a:r>
              <a:rPr lang="pt-PT" dirty="0"/>
              <a:t>, mas </a:t>
            </a:r>
            <a:r>
              <a:rPr lang="pt-PT" b="1" dirty="0"/>
              <a:t>só é aceite se o requerimento for anexo ao documento de despesa e for deferido pela ACSS. </a:t>
            </a:r>
            <a:r>
              <a:rPr lang="pt-PT" dirty="0"/>
              <a:t>Nesse caso, </a:t>
            </a:r>
            <a:r>
              <a:rPr lang="pt-PT" b="1" dirty="0">
                <a:highlight>
                  <a:srgbClr val="FFFF00"/>
                </a:highlight>
              </a:rPr>
              <a:t>a correção </a:t>
            </a:r>
            <a:r>
              <a:rPr lang="pt-PT" dirty="0"/>
              <a:t>das dotações das rubricas </a:t>
            </a:r>
            <a:r>
              <a:rPr lang="pt-PT" b="1" dirty="0">
                <a:highlight>
                  <a:srgbClr val="FFFF00"/>
                </a:highlight>
              </a:rPr>
              <a:t>é feita oficiosamente </a:t>
            </a:r>
            <a:r>
              <a:rPr lang="pt-PT" dirty="0"/>
              <a:t>em sede de correção de erros. O requerimento deve ser junto ao correspondente </a:t>
            </a:r>
            <a:r>
              <a:rPr lang="pt-PT" b="1" dirty="0"/>
              <a:t>documento de despesa.</a:t>
            </a:r>
            <a:endParaRPr lang="pt-PT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F5F1C57E-EE2B-6A4E-1350-77584FF00FB0}"/>
              </a:ext>
            </a:extLst>
          </p:cNvPr>
          <p:cNvSpPr/>
          <p:nvPr/>
        </p:nvSpPr>
        <p:spPr>
          <a:xfrm>
            <a:off x="987087" y="1411060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8FB3F5B2-A2AC-8EB1-563C-BE2195ADA32D}"/>
              </a:ext>
            </a:extLst>
          </p:cNvPr>
          <p:cNvSpPr/>
          <p:nvPr/>
        </p:nvSpPr>
        <p:spPr>
          <a:xfrm>
            <a:off x="834687" y="1258660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222C1CBC-79A9-0A59-7388-4C2438698C22}"/>
              </a:ext>
            </a:extLst>
          </p:cNvPr>
          <p:cNvSpPr/>
          <p:nvPr/>
        </p:nvSpPr>
        <p:spPr>
          <a:xfrm>
            <a:off x="682287" y="1106260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  <a:highlight>
                  <a:srgbClr val="FFFF00"/>
                </a:highlight>
              </a:rPr>
              <a:t>Q4</a:t>
            </a:r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  Despesas</a:t>
            </a:r>
          </a:p>
        </p:txBody>
      </p:sp>
    </p:spTree>
    <p:extLst>
      <p:ext uri="{BB962C8B-B14F-4D97-AF65-F5344CB8AC3E}">
        <p14:creationId xmlns:p14="http://schemas.microsoft.com/office/powerpoint/2010/main" val="34273860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5E8B18A-C9C6-DA16-6A85-DF6FA60A2496}"/>
              </a:ext>
            </a:extLst>
          </p:cNvPr>
          <p:cNvSpPr txBox="1"/>
          <p:nvPr/>
        </p:nvSpPr>
        <p:spPr>
          <a:xfrm>
            <a:off x="2482323" y="368851"/>
            <a:ext cx="6890277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PT" sz="2400" dirty="0"/>
              <a:t>Relatório de fecho de contas - Quadro Q5. Parcerias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7C2E242A-5EF2-6934-29EB-7CC000ADD34C}"/>
              </a:ext>
            </a:extLst>
          </p:cNvPr>
          <p:cNvSpPr txBox="1"/>
          <p:nvPr/>
        </p:nvSpPr>
        <p:spPr>
          <a:xfrm>
            <a:off x="2099821" y="1106260"/>
            <a:ext cx="9409892" cy="2450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algn="just">
              <a:lnSpc>
                <a:spcPct val="107000"/>
              </a:lnSpc>
            </a:pP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Quadro 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Q5.Parcerias 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formulário do relatório de fecho de contas é pedida uma 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autoavaliação qualitativa 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evolução das parcerias locais desde a candidatura até ao fim de cada projeto segundo cinco dimensões:</a:t>
            </a:r>
          </a:p>
          <a:p>
            <a:pPr marL="74295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cooperação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entre os membros da parceria </a:t>
            </a:r>
          </a:p>
          <a:p>
            <a:pPr marL="74295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capacitação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parceria</a:t>
            </a:r>
          </a:p>
          <a:p>
            <a:pPr marL="74295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aumento da rede 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intervenientes</a:t>
            </a:r>
          </a:p>
          <a:p>
            <a:pPr marL="74295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diversificação da rede 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intervenientes</a:t>
            </a:r>
          </a:p>
          <a:p>
            <a:pPr marL="74295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sustentabilidade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222C1CBC-79A9-0A59-7388-4C2438698C22}"/>
              </a:ext>
            </a:extLst>
          </p:cNvPr>
          <p:cNvSpPr/>
          <p:nvPr/>
        </p:nvSpPr>
        <p:spPr>
          <a:xfrm>
            <a:off x="682287" y="1106260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  <a:highlight>
                  <a:srgbClr val="FFFF00"/>
                </a:highlight>
              </a:rPr>
              <a:t>Q5</a:t>
            </a:r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  </a:t>
            </a:r>
          </a:p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Parcerias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5B21D3D-40C4-75F4-1E72-817DBCBCB692}"/>
              </a:ext>
            </a:extLst>
          </p:cNvPr>
          <p:cNvSpPr txBox="1"/>
          <p:nvPr/>
        </p:nvSpPr>
        <p:spPr>
          <a:xfrm>
            <a:off x="733628" y="3832098"/>
            <a:ext cx="107247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O objetivo deste quadro é procurar </a:t>
            </a:r>
            <a:r>
              <a:rPr lang="pt-PT" b="1" dirty="0">
                <a:highlight>
                  <a:srgbClr val="FFFF00"/>
                </a:highlight>
              </a:rPr>
              <a:t>medir a dinâmica das parcerias locais </a:t>
            </a:r>
            <a:r>
              <a:rPr lang="pt-PT" dirty="0"/>
              <a:t>que candidataram e desenvolveram os projetos. Para isso, o quadro apresenta uma lista de todas as entidades promotora(s) e parceira(s) do projeto e solicita que sejam preenchidos os campos relativos às cinco dimensões. O campo </a:t>
            </a:r>
            <a:r>
              <a:rPr lang="pt-PT" b="1" dirty="0"/>
              <a:t>‘diversificação da rede’ </a:t>
            </a:r>
            <a:r>
              <a:rPr lang="pt-PT" dirty="0"/>
              <a:t>serve para elencar os novos intervenientes (até um máximo de 10) e </a:t>
            </a:r>
            <a:r>
              <a:rPr lang="pt-PT" b="1" dirty="0"/>
              <a:t>só tem de ser preenchido se a resposta no campo  ‘aumento da rede’ for positiva. </a:t>
            </a:r>
          </a:p>
          <a:p>
            <a:endParaRPr lang="pt-PT" dirty="0"/>
          </a:p>
          <a:p>
            <a:r>
              <a:rPr lang="pt-PT" b="1" dirty="0">
                <a:highlight>
                  <a:srgbClr val="FFFF00"/>
                </a:highlight>
              </a:rPr>
              <a:t>As  respostas obtidas neste quadro permitem calcular o Indicador de parceria (IP) </a:t>
            </a:r>
            <a:r>
              <a:rPr lang="pt-PT" dirty="0"/>
              <a:t>e ajudam a avaliar a consistência dos dados fornecidos nos quadros </a:t>
            </a:r>
            <a:r>
              <a:rPr lang="pt-PT" b="1" dirty="0"/>
              <a:t>Q2. Outras fontes de financiamento </a:t>
            </a:r>
            <a:r>
              <a:rPr lang="pt-PT" dirty="0"/>
              <a:t>e </a:t>
            </a:r>
            <a:r>
              <a:rPr lang="pt-PT" b="1" dirty="0"/>
              <a:t>Q3. Autofinanciamento</a:t>
            </a:r>
            <a:r>
              <a:rPr lang="pt-P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1932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5E8B18A-C9C6-DA16-6A85-DF6FA60A2496}"/>
              </a:ext>
            </a:extLst>
          </p:cNvPr>
          <p:cNvSpPr txBox="1"/>
          <p:nvPr/>
        </p:nvSpPr>
        <p:spPr>
          <a:xfrm>
            <a:off x="2331691" y="263713"/>
            <a:ext cx="7994441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PT" sz="2400" dirty="0"/>
              <a:t>Relatório de fecho de contas - Quadro Q6. Submeter relatório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4897344F-0B5E-02F6-F0A3-FEB065DED488}"/>
              </a:ext>
            </a:extLst>
          </p:cNvPr>
          <p:cNvSpPr/>
          <p:nvPr/>
        </p:nvSpPr>
        <p:spPr>
          <a:xfrm>
            <a:off x="939140" y="937246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  <a:highlight>
                  <a:srgbClr val="FFFF00"/>
                </a:highlight>
              </a:rPr>
              <a:t>Q6 </a:t>
            </a:r>
          </a:p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Submeter relatório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D274CD8-4583-31A6-1935-69638403E006}"/>
              </a:ext>
            </a:extLst>
          </p:cNvPr>
          <p:cNvSpPr txBox="1"/>
          <p:nvPr/>
        </p:nvSpPr>
        <p:spPr>
          <a:xfrm>
            <a:off x="2655651" y="937246"/>
            <a:ext cx="83957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O quadro </a:t>
            </a:r>
            <a:r>
              <a:rPr lang="pt-PT" b="1" dirty="0"/>
              <a:t>Q6.Submeter relatório</a:t>
            </a:r>
            <a:r>
              <a:rPr lang="pt-PT" dirty="0"/>
              <a:t> permite: verificar se todos os dados estão corretamente preenchidos; recolher um </a:t>
            </a:r>
            <a:r>
              <a:rPr lang="pt-PT" b="1" dirty="0"/>
              <a:t>balanço sumário </a:t>
            </a:r>
            <a:r>
              <a:rPr lang="pt-PT" dirty="0"/>
              <a:t>do</a:t>
            </a:r>
            <a:r>
              <a:rPr lang="pt-PT" b="1" dirty="0"/>
              <a:t> </a:t>
            </a:r>
            <a:r>
              <a:rPr lang="pt-PT" dirty="0"/>
              <a:t>projeto sobre o trabalho feito; obter a </a:t>
            </a:r>
            <a:r>
              <a:rPr lang="pt-PT" b="1" dirty="0"/>
              <a:t>opinião global </a:t>
            </a:r>
            <a:r>
              <a:rPr lang="pt-PT" dirty="0"/>
              <a:t>do projeto sobre o Programa.</a:t>
            </a:r>
          </a:p>
          <a:p>
            <a:endParaRPr lang="pt-PT" dirty="0"/>
          </a:p>
          <a:p>
            <a:r>
              <a:rPr lang="pt-PT" b="1" dirty="0"/>
              <a:t>O botão ‘submeter relatório’ só fica visível </a:t>
            </a:r>
            <a:r>
              <a:rPr lang="pt-PT" dirty="0"/>
              <a:t>quando todos os  </a:t>
            </a:r>
            <a:r>
              <a:rPr lang="pt-PT" b="1" dirty="0"/>
              <a:t>erros da verificação automática tiverem sido corrigidos</a:t>
            </a:r>
            <a:r>
              <a:rPr lang="pt-PT" dirty="0"/>
              <a:t>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756A8F5-A4FF-A8D6-2163-E50FEA187788}"/>
              </a:ext>
            </a:extLst>
          </p:cNvPr>
          <p:cNvSpPr txBox="1"/>
          <p:nvPr/>
        </p:nvSpPr>
        <p:spPr>
          <a:xfrm>
            <a:off x="800161" y="3454966"/>
            <a:ext cx="1076677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/>
              <a:t>Após a submissão</a:t>
            </a:r>
            <a:r>
              <a:rPr lang="pt-PT" dirty="0"/>
              <a:t>, o projeto recebe um email a confirmar a submissão e a informar que </a:t>
            </a:r>
            <a:r>
              <a:rPr lang="pt-PT" b="1" dirty="0"/>
              <a:t>o relatório de fecho de contas</a:t>
            </a:r>
            <a:r>
              <a:rPr lang="pt-PT" dirty="0"/>
              <a:t>, em versão </a:t>
            </a:r>
            <a:r>
              <a:rPr lang="pt-PT" i="1" dirty="0" err="1"/>
              <a:t>pdf</a:t>
            </a:r>
            <a:r>
              <a:rPr lang="pt-PT" dirty="0"/>
              <a:t> e </a:t>
            </a:r>
            <a:r>
              <a:rPr lang="pt-PT" b="1" dirty="0"/>
              <a:t>sujeito a validação, pode ser descarregad</a:t>
            </a:r>
            <a:r>
              <a:rPr lang="pt-PT" dirty="0"/>
              <a:t>o na plataforma de candidaturas, na área RELATÓRIOS. </a:t>
            </a:r>
          </a:p>
          <a:p>
            <a:endParaRPr lang="pt-PT" dirty="0"/>
          </a:p>
          <a:p>
            <a:r>
              <a:rPr lang="pt-PT" b="1" dirty="0"/>
              <a:t>Alertas</a:t>
            </a:r>
          </a:p>
          <a:p>
            <a:r>
              <a:rPr lang="pt-PT" b="1" dirty="0"/>
              <a:t>1. </a:t>
            </a:r>
            <a:r>
              <a:rPr lang="pt-PT" b="1" dirty="0">
                <a:highlight>
                  <a:srgbClr val="FFFF00"/>
                </a:highlight>
              </a:rPr>
              <a:t>Os relatórios submetidos não podem voltar a ser reabertos </a:t>
            </a:r>
            <a:r>
              <a:rPr lang="pt-PT" dirty="0"/>
              <a:t>por iniciativa dos projetos. Só o serão em fase de correção de erros e apenas para corrigir os erros notificados. </a:t>
            </a:r>
          </a:p>
          <a:p>
            <a:r>
              <a:rPr lang="pt-PT" b="1" dirty="0"/>
              <a:t>2.</a:t>
            </a:r>
            <a:r>
              <a:rPr lang="pt-PT" dirty="0"/>
              <a:t> Em sede de correção de erros </a:t>
            </a:r>
            <a:r>
              <a:rPr lang="pt-PT" b="1" dirty="0">
                <a:highlight>
                  <a:srgbClr val="FFFF00"/>
                </a:highlight>
              </a:rPr>
              <a:t>não é possível acrescentar dados novos (por exemplo despesas não submetidas) nem alterar dados que não correspondam a erros notificados</a:t>
            </a:r>
            <a:r>
              <a:rPr lang="pt-PT" b="1" dirty="0"/>
              <a:t>. </a:t>
            </a:r>
          </a:p>
          <a:p>
            <a:r>
              <a:rPr lang="pt-PT" b="1" dirty="0"/>
              <a:t>3.</a:t>
            </a:r>
            <a:r>
              <a:rPr lang="pt-PT" dirty="0"/>
              <a:t> Qualquer dificuldade no processo de preenchimento e submissão do formulário deve ser apresentada por correio eletrónico, para o endereço </a:t>
            </a:r>
            <a:r>
              <a:rPr lang="pt-PT" dirty="0">
                <a:hlinkClick r:id="rId2"/>
              </a:rPr>
              <a:t>candidaturas@bairrossaudaveis.gov.pt</a:t>
            </a:r>
            <a:r>
              <a:rPr lang="pt-PT" dirty="0"/>
              <a:t>.</a:t>
            </a: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38B9D1C3-6091-1C66-0F29-624A96BB02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0946" y="2701246"/>
            <a:ext cx="2065199" cy="5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363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5E8B18A-C9C6-DA16-6A85-DF6FA60A2496}"/>
              </a:ext>
            </a:extLst>
          </p:cNvPr>
          <p:cNvSpPr txBox="1"/>
          <p:nvPr/>
        </p:nvSpPr>
        <p:spPr>
          <a:xfrm>
            <a:off x="2636116" y="274347"/>
            <a:ext cx="7607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>
                <a:highlight>
                  <a:srgbClr val="FFFF00"/>
                </a:highlight>
              </a:rPr>
              <a:t>Relatório de fecho de contas – etapas do processo</a:t>
            </a:r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DDE39733-13BF-C4CD-B909-8C0A339BB5CF}"/>
              </a:ext>
            </a:extLst>
          </p:cNvPr>
          <p:cNvSpPr/>
          <p:nvPr/>
        </p:nvSpPr>
        <p:spPr>
          <a:xfrm>
            <a:off x="1129953" y="1281214"/>
            <a:ext cx="3420000" cy="78794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  <a:highlight>
                  <a:srgbClr val="FFFF00"/>
                </a:highlight>
              </a:rPr>
              <a:t>1ª etapa </a:t>
            </a:r>
          </a:p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Submissão</a:t>
            </a:r>
          </a:p>
        </p:txBody>
      </p:sp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id="{53936E64-3B57-FF7E-D66A-21E5D39B764A}"/>
              </a:ext>
            </a:extLst>
          </p:cNvPr>
          <p:cNvSpPr/>
          <p:nvPr/>
        </p:nvSpPr>
        <p:spPr>
          <a:xfrm>
            <a:off x="2486960" y="2358858"/>
            <a:ext cx="3420000" cy="78794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  <a:highlight>
                  <a:srgbClr val="FFFF00"/>
                </a:highlight>
              </a:rPr>
              <a:t>2ª etapa</a:t>
            </a:r>
          </a:p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Avaliação e notificação de erros</a:t>
            </a:r>
          </a:p>
        </p:txBody>
      </p: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42ABBDD6-5E9B-6765-0484-1843DA44F8C2}"/>
              </a:ext>
            </a:extLst>
          </p:cNvPr>
          <p:cNvSpPr/>
          <p:nvPr/>
        </p:nvSpPr>
        <p:spPr>
          <a:xfrm>
            <a:off x="3787959" y="3393271"/>
            <a:ext cx="3420000" cy="78794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  <a:highlight>
                  <a:srgbClr val="FFFF00"/>
                </a:highlight>
              </a:rPr>
              <a:t>3ª etapa </a:t>
            </a:r>
          </a:p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Correção de erros</a:t>
            </a:r>
          </a:p>
        </p:txBody>
      </p:sp>
      <p:sp>
        <p:nvSpPr>
          <p:cNvPr id="12" name="Retângulo: Cantos Arredondados 11">
            <a:extLst>
              <a:ext uri="{FF2B5EF4-FFF2-40B4-BE49-F238E27FC236}">
                <a16:creationId xmlns:a16="http://schemas.microsoft.com/office/drawing/2014/main" id="{E85E462A-721C-9D4E-0C5E-846E16B5E0CB}"/>
              </a:ext>
            </a:extLst>
          </p:cNvPr>
          <p:cNvSpPr/>
          <p:nvPr/>
        </p:nvSpPr>
        <p:spPr>
          <a:xfrm>
            <a:off x="5124185" y="4489156"/>
            <a:ext cx="3420000" cy="78794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  <a:highlight>
                  <a:srgbClr val="FFFF00"/>
                </a:highlight>
              </a:rPr>
              <a:t>4ª etapa</a:t>
            </a:r>
          </a:p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Validação final e indicadores</a:t>
            </a:r>
          </a:p>
        </p:txBody>
      </p:sp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F002E98D-A6D5-A2F8-F7A2-E6D4CBA11384}"/>
              </a:ext>
            </a:extLst>
          </p:cNvPr>
          <p:cNvSpPr/>
          <p:nvPr/>
        </p:nvSpPr>
        <p:spPr>
          <a:xfrm>
            <a:off x="6439631" y="5590799"/>
            <a:ext cx="3420000" cy="78794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  <a:highlight>
                  <a:srgbClr val="FFFF00"/>
                </a:highlight>
              </a:rPr>
              <a:t>5ª etapa</a:t>
            </a:r>
          </a:p>
          <a:p>
            <a:pPr algn="ctr"/>
            <a:r>
              <a:rPr lang="pt-PT" dirty="0"/>
              <a:t>Acerto de contas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5634269C-A3BB-2DBD-DBC4-BE9D2B1582BD}"/>
              </a:ext>
            </a:extLst>
          </p:cNvPr>
          <p:cNvSpPr txBox="1"/>
          <p:nvPr/>
        </p:nvSpPr>
        <p:spPr>
          <a:xfrm>
            <a:off x="215029" y="1387494"/>
            <a:ext cx="1008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projetos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34CFA845-47E7-71A7-740B-4A91709E35F5}"/>
              </a:ext>
            </a:extLst>
          </p:cNvPr>
          <p:cNvSpPr txBox="1"/>
          <p:nvPr/>
        </p:nvSpPr>
        <p:spPr>
          <a:xfrm>
            <a:off x="1007917" y="2551069"/>
            <a:ext cx="1479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coordenação nacional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0F2A070-7A9A-6946-DFFE-DB08B3CA9AB2}"/>
              </a:ext>
            </a:extLst>
          </p:cNvPr>
          <p:cNvSpPr txBox="1"/>
          <p:nvPr/>
        </p:nvSpPr>
        <p:spPr>
          <a:xfrm>
            <a:off x="3759104" y="4632134"/>
            <a:ext cx="1479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coordenação nacional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EA94B9A7-F93F-7F14-FCD0-A2463FEAD25C}"/>
              </a:ext>
            </a:extLst>
          </p:cNvPr>
          <p:cNvSpPr txBox="1"/>
          <p:nvPr/>
        </p:nvSpPr>
        <p:spPr>
          <a:xfrm>
            <a:off x="2839953" y="3535194"/>
            <a:ext cx="1008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projetos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D81C65A4-6722-1480-E75B-CA2B1291E98F}"/>
              </a:ext>
            </a:extLst>
          </p:cNvPr>
          <p:cNvSpPr txBox="1"/>
          <p:nvPr/>
        </p:nvSpPr>
        <p:spPr>
          <a:xfrm>
            <a:off x="5752370" y="5800102"/>
            <a:ext cx="1008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ACSS </a:t>
            </a:r>
          </a:p>
        </p:txBody>
      </p:sp>
      <p:cxnSp>
        <p:nvCxnSpPr>
          <p:cNvPr id="22" name="Conexão reta unidirecional 21">
            <a:extLst>
              <a:ext uri="{FF2B5EF4-FFF2-40B4-BE49-F238E27FC236}">
                <a16:creationId xmlns:a16="http://schemas.microsoft.com/office/drawing/2014/main" id="{DD76A115-0F16-CA51-BED8-EC1955E58239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2839953" y="2069154"/>
            <a:ext cx="0" cy="2897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xão reta unidirecional 23">
            <a:extLst>
              <a:ext uri="{FF2B5EF4-FFF2-40B4-BE49-F238E27FC236}">
                <a16:creationId xmlns:a16="http://schemas.microsoft.com/office/drawing/2014/main" id="{5F2926E7-218B-4CAB-9E92-A4E4AEC1F273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4196960" y="3146798"/>
            <a:ext cx="0" cy="2407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xão reta unidirecional 25">
            <a:extLst>
              <a:ext uri="{FF2B5EF4-FFF2-40B4-BE49-F238E27FC236}">
                <a16:creationId xmlns:a16="http://schemas.microsoft.com/office/drawing/2014/main" id="{EC109479-DCA0-E993-9FC0-7EAF7EE50603}"/>
              </a:ext>
            </a:extLst>
          </p:cNvPr>
          <p:cNvCxnSpPr>
            <a:stCxn id="11" idx="2"/>
          </p:cNvCxnSpPr>
          <p:nvPr/>
        </p:nvCxnSpPr>
        <p:spPr>
          <a:xfrm flipH="1">
            <a:off x="5493532" y="4181211"/>
            <a:ext cx="4427" cy="3137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xão reta unidirecional 28">
            <a:extLst>
              <a:ext uri="{FF2B5EF4-FFF2-40B4-BE49-F238E27FC236}">
                <a16:creationId xmlns:a16="http://schemas.microsoft.com/office/drawing/2014/main" id="{28A8D7DE-5701-3B32-B744-9CDBAF349120}"/>
              </a:ext>
            </a:extLst>
          </p:cNvPr>
          <p:cNvCxnSpPr>
            <a:cxnSpLocks/>
          </p:cNvCxnSpPr>
          <p:nvPr/>
        </p:nvCxnSpPr>
        <p:spPr>
          <a:xfrm>
            <a:off x="6831155" y="5277096"/>
            <a:ext cx="0" cy="3137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>
            <a:extLst>
              <a:ext uri="{FF2B5EF4-FFF2-40B4-BE49-F238E27FC236}">
                <a16:creationId xmlns:a16="http://schemas.microsoft.com/office/drawing/2014/main" id="{629A2EF0-CDC7-4544-89C0-5236E76BFFDC}"/>
              </a:ext>
            </a:extLst>
          </p:cNvPr>
          <p:cNvSpPr/>
          <p:nvPr/>
        </p:nvSpPr>
        <p:spPr>
          <a:xfrm>
            <a:off x="4911640" y="1368569"/>
            <a:ext cx="2148517" cy="626485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Relatório por validar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77422A53-F2D7-70D6-220B-11CE37AAC811}"/>
              </a:ext>
            </a:extLst>
          </p:cNvPr>
          <p:cNvSpPr/>
          <p:nvPr/>
        </p:nvSpPr>
        <p:spPr>
          <a:xfrm>
            <a:off x="8835007" y="4569883"/>
            <a:ext cx="2148517" cy="626485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Relatório validado</a:t>
            </a:r>
          </a:p>
        </p:txBody>
      </p:sp>
      <p:cxnSp>
        <p:nvCxnSpPr>
          <p:cNvPr id="41" name="Conexão reta unidirecional 40">
            <a:extLst>
              <a:ext uri="{FF2B5EF4-FFF2-40B4-BE49-F238E27FC236}">
                <a16:creationId xmlns:a16="http://schemas.microsoft.com/office/drawing/2014/main" id="{72644D61-8D03-825D-5C81-D708D98231A1}"/>
              </a:ext>
            </a:extLst>
          </p:cNvPr>
          <p:cNvCxnSpPr>
            <a:stCxn id="5" idx="3"/>
            <a:endCxn id="38" idx="2"/>
          </p:cNvCxnSpPr>
          <p:nvPr/>
        </p:nvCxnSpPr>
        <p:spPr>
          <a:xfrm>
            <a:off x="4549953" y="1675184"/>
            <a:ext cx="361687" cy="66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xão reta unidirecional 43">
            <a:extLst>
              <a:ext uri="{FF2B5EF4-FFF2-40B4-BE49-F238E27FC236}">
                <a16:creationId xmlns:a16="http://schemas.microsoft.com/office/drawing/2014/main" id="{F6D6DB81-C0B3-D228-3098-0897A56FE434}"/>
              </a:ext>
            </a:extLst>
          </p:cNvPr>
          <p:cNvCxnSpPr>
            <a:stCxn id="12" idx="3"/>
            <a:endCxn id="39" idx="2"/>
          </p:cNvCxnSpPr>
          <p:nvPr/>
        </p:nvCxnSpPr>
        <p:spPr>
          <a:xfrm>
            <a:off x="8544185" y="4883126"/>
            <a:ext cx="2908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36532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5E8B18A-C9C6-DA16-6A85-DF6FA60A2496}"/>
              </a:ext>
            </a:extLst>
          </p:cNvPr>
          <p:cNvSpPr txBox="1"/>
          <p:nvPr/>
        </p:nvSpPr>
        <p:spPr>
          <a:xfrm>
            <a:off x="871047" y="263713"/>
            <a:ext cx="1087068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PT" sz="2400" dirty="0"/>
              <a:t>Quadro Q6 – Controle orçamental, saldo bruto e previsão do acerto de contas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6DEA1CE-1B00-FA15-9A24-8364C78AC165}"/>
              </a:ext>
            </a:extLst>
          </p:cNvPr>
          <p:cNvSpPr txBox="1"/>
          <p:nvPr/>
        </p:nvSpPr>
        <p:spPr>
          <a:xfrm>
            <a:off x="495300" y="876314"/>
            <a:ext cx="11080173" cy="2256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quadro </a:t>
            </a:r>
            <a:r>
              <a:rPr lang="pt-PT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Q6. Submeter relatório 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apresenta: </a:t>
            </a:r>
          </a:p>
          <a:p>
            <a:pPr marL="285750" lvl="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pt-PT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controle orçamental,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</a:t>
            </a:r>
            <a:r>
              <a:rPr lang="pt-P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ue resulta do quadro ‘Q4.Despesas’, com 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dotação disponível inicial, o total de despesas </a:t>
            </a:r>
            <a:r>
              <a:rPr lang="pt-P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submetidas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o 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saldo por utilizar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que já não pode ser utilizado e representa a 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dotação não utilizada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pelo projeto.</a:t>
            </a:r>
          </a:p>
          <a:p>
            <a:pPr marL="285750" lvl="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saldo bruto 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(provisório) do projeto, que é a diferença </a:t>
            </a:r>
            <a:r>
              <a:rPr lang="pt-P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 a </a:t>
            </a:r>
            <a:r>
              <a:rPr lang="pt-PT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receita total </a:t>
            </a:r>
            <a:r>
              <a:rPr lang="pt-P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(apurada no ‘Q1. Receitas do Protocolo de Financiamento’) e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despesa total 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(que soma a totalidade das despesas submetidas neste relat</a:t>
            </a:r>
            <a:r>
              <a:rPr lang="pt-P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ório com a totalidade das despesas validadas anteriormente)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Os </a:t>
            </a:r>
            <a:r>
              <a:rPr lang="pt-PT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valores 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despesa total e do saldo bruto são provisórios 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enquanto o relatório de fecho de contas não for validado.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6F85057A-59FA-0CBB-00F5-239E788B7491}"/>
              </a:ext>
            </a:extLst>
          </p:cNvPr>
          <p:cNvSpPr txBox="1"/>
          <p:nvPr/>
        </p:nvSpPr>
        <p:spPr>
          <a:xfrm>
            <a:off x="495300" y="4454245"/>
            <a:ext cx="11201400" cy="1959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sz="18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processo de cada projeto só fica fechado quando o saldo final entre receitas e despesas é nulo.</a:t>
            </a:r>
            <a:r>
              <a:rPr lang="pt-PT" sz="1800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Após a validação do relatório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o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saldo bruto apurado for nulo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 projeto está financeiramente 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equilibrado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o processo pode ser encerrado. 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o saldo bruto for positivo, o projeto tem de devolver o excedente 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receita. </a:t>
            </a:r>
            <a:r>
              <a:rPr lang="pt-P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o saldo bruto for negativo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 projeto pode receber um reforço de </a:t>
            </a:r>
            <a:r>
              <a:rPr lang="pt-P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receita,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caso tenha tido receita penalizada com suspensão na 2ª ou 3ª tranches. As </a:t>
            </a:r>
            <a:r>
              <a:rPr lang="pt-PT" sz="1800" b="1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regras para o acerto de contas</a:t>
            </a:r>
            <a:r>
              <a:rPr lang="pt-P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definem exatamente como se apuram os valores a devolver pelos projetos ou a receber do Programa para se poder proceder ao fecho do processo.</a:t>
            </a:r>
            <a:endParaRPr lang="pt-P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69C66D2-516F-B094-F8E8-EFB9706924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8572" y="3142383"/>
            <a:ext cx="4610500" cy="116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841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C49FB62F-7178-63F7-873C-69E0869379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8481920"/>
              </p:ext>
            </p:extLst>
          </p:nvPr>
        </p:nvGraphicFramePr>
        <p:xfrm>
          <a:off x="1219200" y="1238865"/>
          <a:ext cx="10333703" cy="5279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452A006E-84A6-29BA-AB01-0304C1F519A0}"/>
              </a:ext>
            </a:extLst>
          </p:cNvPr>
          <p:cNvSpPr txBox="1"/>
          <p:nvPr/>
        </p:nvSpPr>
        <p:spPr>
          <a:xfrm>
            <a:off x="564204" y="274347"/>
            <a:ext cx="112840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>
                <a:highlight>
                  <a:srgbClr val="FFFF00"/>
                </a:highlight>
              </a:rPr>
              <a:t>Relatório de fecho de contas – monitorização da submissão até 22.11.2023</a:t>
            </a:r>
          </a:p>
        </p:txBody>
      </p:sp>
    </p:spTree>
    <p:extLst>
      <p:ext uri="{BB962C8B-B14F-4D97-AF65-F5344CB8AC3E}">
        <p14:creationId xmlns:p14="http://schemas.microsoft.com/office/powerpoint/2010/main" val="2349255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tângulo: Cantos Arredondados 62">
            <a:extLst>
              <a:ext uri="{FF2B5EF4-FFF2-40B4-BE49-F238E27FC236}">
                <a16:creationId xmlns:a16="http://schemas.microsoft.com/office/drawing/2014/main" id="{ED43CD7E-D672-6BDB-7DDD-DA05D881EA54}"/>
              </a:ext>
            </a:extLst>
          </p:cNvPr>
          <p:cNvSpPr/>
          <p:nvPr/>
        </p:nvSpPr>
        <p:spPr>
          <a:xfrm>
            <a:off x="6573986" y="1760706"/>
            <a:ext cx="5306291" cy="451299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2" name="Retângulo: Cantos Arredondados 61">
            <a:extLst>
              <a:ext uri="{FF2B5EF4-FFF2-40B4-BE49-F238E27FC236}">
                <a16:creationId xmlns:a16="http://schemas.microsoft.com/office/drawing/2014/main" id="{7A84F8FE-54DA-BD65-E8F1-9D2E64842509}"/>
              </a:ext>
            </a:extLst>
          </p:cNvPr>
          <p:cNvSpPr/>
          <p:nvPr/>
        </p:nvSpPr>
        <p:spPr>
          <a:xfrm>
            <a:off x="722057" y="1760706"/>
            <a:ext cx="5095084" cy="451299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5E8B18A-C9C6-DA16-6A85-DF6FA60A2496}"/>
              </a:ext>
            </a:extLst>
          </p:cNvPr>
          <p:cNvSpPr txBox="1"/>
          <p:nvPr/>
        </p:nvSpPr>
        <p:spPr>
          <a:xfrm>
            <a:off x="722056" y="584301"/>
            <a:ext cx="10904706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PT" sz="2800" dirty="0"/>
              <a:t>Apresentações e ferramentas de apoio disponíveis no site</a:t>
            </a:r>
          </a:p>
        </p:txBody>
      </p:sp>
      <p:sp>
        <p:nvSpPr>
          <p:cNvPr id="56" name="Retângulo 55">
            <a:extLst>
              <a:ext uri="{FF2B5EF4-FFF2-40B4-BE49-F238E27FC236}">
                <a16:creationId xmlns:a16="http://schemas.microsoft.com/office/drawing/2014/main" id="{28B9599F-161C-5346-F3EB-9A2E73BA0D97}"/>
              </a:ext>
            </a:extLst>
          </p:cNvPr>
          <p:cNvSpPr/>
          <p:nvPr/>
        </p:nvSpPr>
        <p:spPr>
          <a:xfrm>
            <a:off x="1267691" y="2597733"/>
            <a:ext cx="3990109" cy="7377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  <a:highlight>
                  <a:srgbClr val="FFFF00"/>
                </a:highlight>
              </a:rPr>
              <a:t>Apresentação do formulário</a:t>
            </a:r>
          </a:p>
        </p:txBody>
      </p:sp>
      <p:sp>
        <p:nvSpPr>
          <p:cNvPr id="57" name="Retângulo 56">
            <a:extLst>
              <a:ext uri="{FF2B5EF4-FFF2-40B4-BE49-F238E27FC236}">
                <a16:creationId xmlns:a16="http://schemas.microsoft.com/office/drawing/2014/main" id="{51467086-C550-0229-D21D-9240567C4163}"/>
              </a:ext>
            </a:extLst>
          </p:cNvPr>
          <p:cNvSpPr/>
          <p:nvPr/>
        </p:nvSpPr>
        <p:spPr>
          <a:xfrm>
            <a:off x="1267689" y="3514319"/>
            <a:ext cx="3990109" cy="73775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Regras do acerto de contas</a:t>
            </a:r>
          </a:p>
          <a:p>
            <a:pPr algn="ctr"/>
            <a:endParaRPr lang="pt-PT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8" name="Retângulo 57">
            <a:extLst>
              <a:ext uri="{FF2B5EF4-FFF2-40B4-BE49-F238E27FC236}">
                <a16:creationId xmlns:a16="http://schemas.microsoft.com/office/drawing/2014/main" id="{62367EDC-D0AA-2120-ED5B-7A4F4B9BD686}"/>
              </a:ext>
            </a:extLst>
          </p:cNvPr>
          <p:cNvSpPr/>
          <p:nvPr/>
        </p:nvSpPr>
        <p:spPr>
          <a:xfrm>
            <a:off x="1267688" y="4430906"/>
            <a:ext cx="3990109" cy="7169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Apresentação dos indicadores</a:t>
            </a:r>
          </a:p>
        </p:txBody>
      </p:sp>
      <p:sp>
        <p:nvSpPr>
          <p:cNvPr id="59" name="Retângulo 58">
            <a:extLst>
              <a:ext uri="{FF2B5EF4-FFF2-40B4-BE49-F238E27FC236}">
                <a16:creationId xmlns:a16="http://schemas.microsoft.com/office/drawing/2014/main" id="{4D11013B-C315-3D5A-780F-BC5E058C5B23}"/>
              </a:ext>
            </a:extLst>
          </p:cNvPr>
          <p:cNvSpPr/>
          <p:nvPr/>
        </p:nvSpPr>
        <p:spPr>
          <a:xfrm>
            <a:off x="7242471" y="2597734"/>
            <a:ext cx="3969327" cy="52862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1. Modelos da Tabela de Recursos Humanos</a:t>
            </a:r>
          </a:p>
        </p:txBody>
      </p:sp>
      <p:sp>
        <p:nvSpPr>
          <p:cNvPr id="60" name="Retângulo 59">
            <a:extLst>
              <a:ext uri="{FF2B5EF4-FFF2-40B4-BE49-F238E27FC236}">
                <a16:creationId xmlns:a16="http://schemas.microsoft.com/office/drawing/2014/main" id="{E3A25873-0528-D9DB-9753-256CCC55452D}"/>
              </a:ext>
            </a:extLst>
          </p:cNvPr>
          <p:cNvSpPr/>
          <p:nvPr/>
        </p:nvSpPr>
        <p:spPr>
          <a:xfrm>
            <a:off x="7242469" y="3237007"/>
            <a:ext cx="3969327" cy="5286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2. Declarações obrigatórias da entidade promotora</a:t>
            </a:r>
          </a:p>
        </p:txBody>
      </p:sp>
      <p:sp>
        <p:nvSpPr>
          <p:cNvPr id="61" name="Retângulo 60">
            <a:extLst>
              <a:ext uri="{FF2B5EF4-FFF2-40B4-BE49-F238E27FC236}">
                <a16:creationId xmlns:a16="http://schemas.microsoft.com/office/drawing/2014/main" id="{86327F07-AA82-01C0-2C3A-563DC1071A4E}"/>
              </a:ext>
            </a:extLst>
          </p:cNvPr>
          <p:cNvSpPr/>
          <p:nvPr/>
        </p:nvSpPr>
        <p:spPr>
          <a:xfrm>
            <a:off x="7242467" y="3902281"/>
            <a:ext cx="3969327" cy="5286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3. Carimbo de imputação parcial de despesas</a:t>
            </a:r>
          </a:p>
        </p:txBody>
      </p:sp>
      <p:sp>
        <p:nvSpPr>
          <p:cNvPr id="65" name="CaixaDeTexto 64">
            <a:extLst>
              <a:ext uri="{FF2B5EF4-FFF2-40B4-BE49-F238E27FC236}">
                <a16:creationId xmlns:a16="http://schemas.microsoft.com/office/drawing/2014/main" id="{1F29E215-5279-EF6D-348C-09455AD591C2}"/>
              </a:ext>
            </a:extLst>
          </p:cNvPr>
          <p:cNvSpPr txBox="1"/>
          <p:nvPr/>
        </p:nvSpPr>
        <p:spPr>
          <a:xfrm>
            <a:off x="2407594" y="2013981"/>
            <a:ext cx="20379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>
                <a:solidFill>
                  <a:schemeClr val="accent6">
                    <a:lumMod val="50000"/>
                  </a:schemeClr>
                </a:solidFill>
              </a:rPr>
              <a:t>Apresentações</a:t>
            </a:r>
          </a:p>
        </p:txBody>
      </p:sp>
      <p:sp>
        <p:nvSpPr>
          <p:cNvPr id="66" name="CaixaDeTexto 65">
            <a:extLst>
              <a:ext uri="{FF2B5EF4-FFF2-40B4-BE49-F238E27FC236}">
                <a16:creationId xmlns:a16="http://schemas.microsoft.com/office/drawing/2014/main" id="{7CEE1591-B24B-98BD-366F-AB6D6F010B52}"/>
              </a:ext>
            </a:extLst>
          </p:cNvPr>
          <p:cNvSpPr txBox="1"/>
          <p:nvPr/>
        </p:nvSpPr>
        <p:spPr>
          <a:xfrm>
            <a:off x="8608980" y="2003530"/>
            <a:ext cx="15564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>
                <a:solidFill>
                  <a:schemeClr val="accent6">
                    <a:lumMod val="50000"/>
                  </a:schemeClr>
                </a:solidFill>
              </a:rPr>
              <a:t>Ferramentas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FBAD79CF-696D-ABF9-A612-9910A97D915C}"/>
              </a:ext>
            </a:extLst>
          </p:cNvPr>
          <p:cNvSpPr/>
          <p:nvPr/>
        </p:nvSpPr>
        <p:spPr>
          <a:xfrm>
            <a:off x="7242466" y="4541555"/>
            <a:ext cx="3969327" cy="52862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4. Requerimento para submissão de despesa noutra rubrica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ECDEBB91-5400-C54A-F6A7-0BDD4D62816A}"/>
              </a:ext>
            </a:extLst>
          </p:cNvPr>
          <p:cNvSpPr/>
          <p:nvPr/>
        </p:nvSpPr>
        <p:spPr>
          <a:xfrm>
            <a:off x="1267687" y="5287656"/>
            <a:ext cx="3990109" cy="7169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Metodologia de avaliação e condições do acerto de contas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3654A248-AD5C-D3FF-55F5-1A592852C809}"/>
              </a:ext>
            </a:extLst>
          </p:cNvPr>
          <p:cNvSpPr/>
          <p:nvPr/>
        </p:nvSpPr>
        <p:spPr>
          <a:xfrm>
            <a:off x="7242466" y="5197271"/>
            <a:ext cx="3969327" cy="52862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bg1"/>
                </a:solidFill>
              </a:rPr>
              <a:t>5. Mapa de variáveis das despesas</a:t>
            </a:r>
          </a:p>
        </p:txBody>
      </p:sp>
    </p:spTree>
    <p:extLst>
      <p:ext uri="{BB962C8B-B14F-4D97-AF65-F5344CB8AC3E}">
        <p14:creationId xmlns:p14="http://schemas.microsoft.com/office/powerpoint/2010/main" val="2839467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5E8B18A-C9C6-DA16-6A85-DF6FA60A2496}"/>
              </a:ext>
            </a:extLst>
          </p:cNvPr>
          <p:cNvSpPr txBox="1"/>
          <p:nvPr/>
        </p:nvSpPr>
        <p:spPr>
          <a:xfrm>
            <a:off x="2020921" y="214691"/>
            <a:ext cx="8039911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PT" sz="2800" dirty="0"/>
              <a:t>Apresentações e ferramentas disponíveis no site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42FF6B0-B89A-CE44-C96E-618D5DFC30A8}"/>
              </a:ext>
            </a:extLst>
          </p:cNvPr>
          <p:cNvSpPr txBox="1"/>
          <p:nvPr/>
        </p:nvSpPr>
        <p:spPr>
          <a:xfrm>
            <a:off x="924128" y="1215953"/>
            <a:ext cx="10233498" cy="2470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C40612C-3DF3-475A-8C8C-5C5F6DF2961D}"/>
              </a:ext>
            </a:extLst>
          </p:cNvPr>
          <p:cNvSpPr txBox="1"/>
          <p:nvPr/>
        </p:nvSpPr>
        <p:spPr>
          <a:xfrm>
            <a:off x="565826" y="870622"/>
            <a:ext cx="110603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Toda a informação para o preenchimento do relatório de fecho de contas está disponível no site do Programa, na área </a:t>
            </a:r>
            <a:r>
              <a:rPr lang="pt-PT" b="1" dirty="0"/>
              <a:t>Projetos</a:t>
            </a:r>
            <a:r>
              <a:rPr lang="pt-PT" dirty="0"/>
              <a:t>, subárea </a:t>
            </a:r>
            <a:r>
              <a:rPr lang="pt-PT" b="1" dirty="0"/>
              <a:t>Prestação de contas</a:t>
            </a:r>
            <a:r>
              <a:rPr lang="pt-PT" dirty="0"/>
              <a:t>, nos seguintes separadores e links seguintes:</a:t>
            </a:r>
          </a:p>
          <a:p>
            <a:r>
              <a:rPr lang="pt-PT" dirty="0"/>
              <a:t>                          </a:t>
            </a:r>
          </a:p>
          <a:p>
            <a:pPr lvl="1"/>
            <a:endParaRPr lang="pt-PT" dirty="0"/>
          </a:p>
          <a:p>
            <a:pPr lvl="1"/>
            <a:endParaRPr lang="pt-PT" dirty="0"/>
          </a:p>
          <a:p>
            <a:pPr lvl="1"/>
            <a:r>
              <a:rPr lang="pt-PT" dirty="0"/>
              <a:t>Este separador contém: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dirty="0"/>
              <a:t>a </a:t>
            </a:r>
            <a:r>
              <a:rPr lang="pt-PT" dirty="0">
                <a:hlinkClick r:id="rId2"/>
              </a:rPr>
              <a:t>apresentação do formulário</a:t>
            </a:r>
            <a:r>
              <a:rPr lang="pt-PT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dirty="0"/>
              <a:t>as </a:t>
            </a:r>
            <a:r>
              <a:rPr lang="pt-PT" dirty="0">
                <a:hlinkClick r:id="rId3"/>
              </a:rPr>
              <a:t>regras do acerto e fecho de contas </a:t>
            </a:r>
            <a:endParaRPr lang="pt-PT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dirty="0"/>
              <a:t>a forma de cálculo dos </a:t>
            </a:r>
            <a:r>
              <a:rPr lang="pt-PT" dirty="0">
                <a:hlinkClick r:id="rId4"/>
              </a:rPr>
              <a:t>indicadores de realização</a:t>
            </a:r>
            <a:r>
              <a:rPr lang="pt-PT" dirty="0"/>
              <a:t> do relatório de fecho de contas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dirty="0"/>
              <a:t>a </a:t>
            </a:r>
            <a:r>
              <a:rPr lang="pt-PT" dirty="0">
                <a:hlinkClick r:id="rId5"/>
              </a:rPr>
              <a:t>metodologia de avaliação do relatório e condições do acerto de contas</a:t>
            </a:r>
            <a:endParaRPr lang="pt-PT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t-PT" dirty="0"/>
          </a:p>
          <a:p>
            <a:pPr lvl="1"/>
            <a:endParaRPr lang="pt-PT" dirty="0"/>
          </a:p>
          <a:p>
            <a:pPr lvl="1"/>
            <a:endParaRPr lang="pt-PT" dirty="0"/>
          </a:p>
          <a:p>
            <a:pPr lvl="1"/>
            <a:r>
              <a:rPr lang="pt-PT" dirty="0"/>
              <a:t>Este separador contém: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dirty="0"/>
              <a:t>o </a:t>
            </a:r>
            <a:r>
              <a:rPr lang="pt-PT" dirty="0">
                <a:hlinkClick r:id="rId6"/>
              </a:rPr>
              <a:t>Guião para declarar despesas de Recursos Humanos</a:t>
            </a:r>
            <a:r>
              <a:rPr lang="pt-PT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dirty="0"/>
              <a:t>a </a:t>
            </a:r>
            <a:r>
              <a:rPr lang="pt-PT" dirty="0">
                <a:hlinkClick r:id="rId7"/>
              </a:rPr>
              <a:t>Ferramenta 1 - Tabela de Recursos Humanos - escolha do modelo e modelos disponíveis</a:t>
            </a:r>
            <a:r>
              <a:rPr lang="pt-PT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dirty="0"/>
              <a:t>a </a:t>
            </a:r>
            <a:r>
              <a:rPr lang="pt-PT" dirty="0">
                <a:hlinkClick r:id="rId8"/>
              </a:rPr>
              <a:t>Ferramenta 2 - Declarações obrigatórias da entidade promotora</a:t>
            </a:r>
            <a:r>
              <a:rPr lang="pt-PT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dirty="0"/>
              <a:t>a </a:t>
            </a:r>
            <a:r>
              <a:rPr lang="pt-PT" dirty="0">
                <a:hlinkClick r:id="rId9"/>
              </a:rPr>
              <a:t>Ferramenta 3 - Carimbo de imputação parcial de despesas</a:t>
            </a:r>
            <a:r>
              <a:rPr lang="pt-PT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dirty="0"/>
              <a:t>a </a:t>
            </a:r>
            <a:r>
              <a:rPr lang="pt-PT" dirty="0">
                <a:hlinkClick r:id="rId10"/>
              </a:rPr>
              <a:t>Ferramenta 4 - Requerimento para submissão de despesa noutra rubrica</a:t>
            </a:r>
            <a:endParaRPr lang="pt-PT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dirty="0"/>
              <a:t>A </a:t>
            </a:r>
            <a:r>
              <a:rPr lang="pt-PT" dirty="0">
                <a:hlinkClick r:id="rId11"/>
              </a:rPr>
              <a:t>Ferramenta 5 – Mapa de variáveis das despesas</a:t>
            </a:r>
            <a:endParaRPr lang="pt-PT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94516BF9-8918-DDBE-03AF-388A63C1B4F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96224" y="1496337"/>
            <a:ext cx="2875663" cy="750597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099F0A3A-C05B-4E99-1B36-B8669394CF2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96224" y="3764408"/>
            <a:ext cx="3941327" cy="642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261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tângulo: Cantos Arredondados 32">
            <a:extLst>
              <a:ext uri="{FF2B5EF4-FFF2-40B4-BE49-F238E27FC236}">
                <a16:creationId xmlns:a16="http://schemas.microsoft.com/office/drawing/2014/main" id="{495FBC16-79AA-E402-AE9C-59118C5A2707}"/>
              </a:ext>
            </a:extLst>
          </p:cNvPr>
          <p:cNvSpPr/>
          <p:nvPr/>
        </p:nvSpPr>
        <p:spPr>
          <a:xfrm>
            <a:off x="308042" y="3004087"/>
            <a:ext cx="11575915" cy="3559929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7052E513-5AA6-C982-7FEB-9803B3F32281}"/>
              </a:ext>
            </a:extLst>
          </p:cNvPr>
          <p:cNvSpPr/>
          <p:nvPr/>
        </p:nvSpPr>
        <p:spPr>
          <a:xfrm>
            <a:off x="3887918" y="3930524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5E8B18A-C9C6-DA16-6A85-DF6FA60A2496}"/>
              </a:ext>
            </a:extLst>
          </p:cNvPr>
          <p:cNvSpPr txBox="1"/>
          <p:nvPr/>
        </p:nvSpPr>
        <p:spPr>
          <a:xfrm>
            <a:off x="2457460" y="260528"/>
            <a:ext cx="80958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>
                <a:highlight>
                  <a:srgbClr val="FFFF00"/>
                </a:highlight>
              </a:rPr>
              <a:t>Formulários: Contratos e Relatório de fecho de contas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D935E4EF-CBB0-85D8-99AF-774EA9BD77C0}"/>
              </a:ext>
            </a:extLst>
          </p:cNvPr>
          <p:cNvSpPr/>
          <p:nvPr/>
        </p:nvSpPr>
        <p:spPr>
          <a:xfrm>
            <a:off x="3735518" y="3778124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F4EA3DB2-69A5-A0D2-B1D9-E97294C7E1A0}"/>
              </a:ext>
            </a:extLst>
          </p:cNvPr>
          <p:cNvSpPr/>
          <p:nvPr/>
        </p:nvSpPr>
        <p:spPr>
          <a:xfrm>
            <a:off x="2095917" y="3632650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Q1 </a:t>
            </a:r>
          </a:p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Receitas Protocolo de financia-mento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CDD9E709-BBE5-19EF-8A3E-881C1A584714}"/>
              </a:ext>
            </a:extLst>
          </p:cNvPr>
          <p:cNvSpPr/>
          <p:nvPr/>
        </p:nvSpPr>
        <p:spPr>
          <a:xfrm>
            <a:off x="8875889" y="3661391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  <a:highlight>
                  <a:srgbClr val="FFFF00"/>
                </a:highlight>
              </a:rPr>
              <a:t>Q5</a:t>
            </a:r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Parcerias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E911D5FA-0F39-D3E0-4A83-C47F96C82021}"/>
              </a:ext>
            </a:extLst>
          </p:cNvPr>
          <p:cNvSpPr/>
          <p:nvPr/>
        </p:nvSpPr>
        <p:spPr>
          <a:xfrm>
            <a:off x="3583118" y="3625724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  <a:highlight>
                  <a:srgbClr val="FFFF00"/>
                </a:highlight>
              </a:rPr>
              <a:t>Q2 </a:t>
            </a:r>
          </a:p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Outras fontes de financia-mento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68F1A831-B464-C2CC-6365-19F6DC53C68B}"/>
              </a:ext>
            </a:extLst>
          </p:cNvPr>
          <p:cNvSpPr/>
          <p:nvPr/>
        </p:nvSpPr>
        <p:spPr>
          <a:xfrm>
            <a:off x="5660438" y="3930524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6B7BD7A5-87CA-BC8F-0C66-546D3D7A1370}"/>
              </a:ext>
            </a:extLst>
          </p:cNvPr>
          <p:cNvSpPr/>
          <p:nvPr/>
        </p:nvSpPr>
        <p:spPr>
          <a:xfrm>
            <a:off x="5508038" y="3778124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A82E7B5C-5386-612D-9C64-D09F10719EC7}"/>
              </a:ext>
            </a:extLst>
          </p:cNvPr>
          <p:cNvSpPr/>
          <p:nvPr/>
        </p:nvSpPr>
        <p:spPr>
          <a:xfrm>
            <a:off x="5355638" y="3625724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  <a:highlight>
                  <a:srgbClr val="FFFF00"/>
                </a:highlight>
              </a:rPr>
              <a:t>Q3</a:t>
            </a:r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Auto financia-</a:t>
            </a:r>
          </a:p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mento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566F4707-850C-F3FB-2052-6132CE62A098}"/>
              </a:ext>
            </a:extLst>
          </p:cNvPr>
          <p:cNvSpPr/>
          <p:nvPr/>
        </p:nvSpPr>
        <p:spPr>
          <a:xfrm>
            <a:off x="586213" y="3632650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  <a:highlight>
                  <a:srgbClr val="FFFF00"/>
                </a:highlight>
              </a:rPr>
              <a:t>Índice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E11F7475-D3D6-F7DB-193E-E4E3BE75D540}"/>
              </a:ext>
            </a:extLst>
          </p:cNvPr>
          <p:cNvSpPr/>
          <p:nvPr/>
        </p:nvSpPr>
        <p:spPr>
          <a:xfrm>
            <a:off x="10345787" y="3664174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  <a:highlight>
                  <a:srgbClr val="FFFF00"/>
                </a:highlight>
              </a:rPr>
              <a:t>Q6 </a:t>
            </a:r>
          </a:p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Submeter relatório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AE09A1E8-1452-4633-17C7-B6F9FCFA5687}"/>
              </a:ext>
            </a:extLst>
          </p:cNvPr>
          <p:cNvSpPr/>
          <p:nvPr/>
        </p:nvSpPr>
        <p:spPr>
          <a:xfrm>
            <a:off x="5147918" y="935948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>
                <a:solidFill>
                  <a:schemeClr val="accent6">
                    <a:lumMod val="50000"/>
                  </a:schemeClr>
                </a:solidFill>
              </a:rPr>
              <a:t>Contratos</a:t>
            </a:r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4B7BA20E-189A-FBE2-072A-2BFE9EB4C728}"/>
              </a:ext>
            </a:extLst>
          </p:cNvPr>
          <p:cNvSpPr/>
          <p:nvPr/>
        </p:nvSpPr>
        <p:spPr>
          <a:xfrm>
            <a:off x="7408169" y="3966191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CB0F1360-8745-6A16-C817-AC1A5D7BB462}"/>
              </a:ext>
            </a:extLst>
          </p:cNvPr>
          <p:cNvSpPr/>
          <p:nvPr/>
        </p:nvSpPr>
        <p:spPr>
          <a:xfrm>
            <a:off x="7255769" y="3813791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5FA87D5E-8C4B-1B63-4B03-08AE465632C3}"/>
              </a:ext>
            </a:extLst>
          </p:cNvPr>
          <p:cNvSpPr/>
          <p:nvPr/>
        </p:nvSpPr>
        <p:spPr>
          <a:xfrm>
            <a:off x="7103369" y="3661391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  <a:highlight>
                  <a:srgbClr val="FFFF00"/>
                </a:highlight>
              </a:rPr>
              <a:t>Q4</a:t>
            </a:r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  Despesas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5F0E6636-626A-9831-E9EB-6080ABA44B61}"/>
              </a:ext>
            </a:extLst>
          </p:cNvPr>
          <p:cNvSpPr txBox="1"/>
          <p:nvPr/>
        </p:nvSpPr>
        <p:spPr>
          <a:xfrm>
            <a:off x="1984922" y="5471387"/>
            <a:ext cx="14978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dirty="0"/>
              <a:t>pré-preenchido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8A5F990B-4995-A352-271A-9DD8EA34D0B6}"/>
              </a:ext>
            </a:extLst>
          </p:cNvPr>
          <p:cNvSpPr txBox="1"/>
          <p:nvPr/>
        </p:nvSpPr>
        <p:spPr>
          <a:xfrm>
            <a:off x="3586896" y="5796697"/>
            <a:ext cx="1720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dirty="0"/>
              <a:t>1 por cada fonte de financiamento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EF0D2071-8880-F10F-A29D-BBC2BB0B4085}"/>
              </a:ext>
            </a:extLst>
          </p:cNvPr>
          <p:cNvSpPr txBox="1"/>
          <p:nvPr/>
        </p:nvSpPr>
        <p:spPr>
          <a:xfrm>
            <a:off x="5394667" y="5703978"/>
            <a:ext cx="16101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dirty="0"/>
              <a:t>1 por cada entidade da parceria local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E76F366B-5DB9-C314-050E-2BFEF6DCB885}"/>
              </a:ext>
            </a:extLst>
          </p:cNvPr>
          <p:cNvSpPr txBox="1"/>
          <p:nvPr/>
        </p:nvSpPr>
        <p:spPr>
          <a:xfrm>
            <a:off x="7179510" y="5763945"/>
            <a:ext cx="12092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dirty="0"/>
              <a:t>1 por cada despesa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A76E7CD7-4AFD-98CD-9B8A-B3C93D55377C}"/>
              </a:ext>
            </a:extLst>
          </p:cNvPr>
          <p:cNvSpPr txBox="1"/>
          <p:nvPr/>
        </p:nvSpPr>
        <p:spPr>
          <a:xfrm>
            <a:off x="4555214" y="3105638"/>
            <a:ext cx="34829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>
                <a:solidFill>
                  <a:schemeClr val="accent6">
                    <a:lumMod val="50000"/>
                  </a:schemeClr>
                </a:solidFill>
              </a:rPr>
              <a:t>Relatório de fecho de contas</a:t>
            </a:r>
          </a:p>
        </p:txBody>
      </p:sp>
    </p:spTree>
    <p:extLst>
      <p:ext uri="{BB962C8B-B14F-4D97-AF65-F5344CB8AC3E}">
        <p14:creationId xmlns:p14="http://schemas.microsoft.com/office/powerpoint/2010/main" val="3068344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5E8B18A-C9C6-DA16-6A85-DF6FA60A2496}"/>
              </a:ext>
            </a:extLst>
          </p:cNvPr>
          <p:cNvSpPr txBox="1"/>
          <p:nvPr/>
        </p:nvSpPr>
        <p:spPr>
          <a:xfrm>
            <a:off x="4591457" y="317018"/>
            <a:ext cx="3297676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PT" sz="2800" dirty="0"/>
              <a:t>Formulário Contratos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1694273E-8D73-3282-A1D8-3F21036CC469}"/>
              </a:ext>
            </a:extLst>
          </p:cNvPr>
          <p:cNvSpPr/>
          <p:nvPr/>
        </p:nvSpPr>
        <p:spPr>
          <a:xfrm>
            <a:off x="586213" y="1020308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>
                <a:solidFill>
                  <a:schemeClr val="accent6">
                    <a:lumMod val="50000"/>
                  </a:schemeClr>
                </a:solidFill>
              </a:rPr>
              <a:t>Contratos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37DB495-08BB-9902-41D3-0BBD72DDFA6F}"/>
              </a:ext>
            </a:extLst>
          </p:cNvPr>
          <p:cNvSpPr txBox="1"/>
          <p:nvPr/>
        </p:nvSpPr>
        <p:spPr>
          <a:xfrm>
            <a:off x="2159541" y="1020308"/>
            <a:ext cx="9027268" cy="1618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Devem ser inseridos neste formulário todos os </a:t>
            </a:r>
            <a:r>
              <a:rPr lang="pt-PT" sz="18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contratos obrigatórios 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 justificar despesas carregadas no quadro </a:t>
            </a:r>
            <a:r>
              <a:rPr lang="pt-P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Q4 – Despesas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dos relatórios de prestação de contas. </a:t>
            </a: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formulário ‘Contratos’ é preenchido para cada contrato envolvido na </a:t>
            </a:r>
            <a:r>
              <a:rPr lang="pt-PT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execução dos projetos.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Caso haja adendas com alterações a contratos já inseridos, a adenda deve ser inserida junto ao contrato.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data de início da contratação é sempre a data do contrato inicial.</a:t>
            </a:r>
            <a:endParaRPr lang="pt-PT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92D25472-96A0-6450-AB45-D7E85DE89076}"/>
              </a:ext>
            </a:extLst>
          </p:cNvPr>
          <p:cNvSpPr txBox="1"/>
          <p:nvPr/>
        </p:nvSpPr>
        <p:spPr>
          <a:xfrm>
            <a:off x="586213" y="2986389"/>
            <a:ext cx="10834059" cy="1868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 obrigatório inserir neste formulário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contratos individuais de trabalho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pessoas com despesas imputadas ao projeto;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contratos de arrendamento, locação ou compra de bens imóveis;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contratos de aquisição de serviços ou bens móveis de valor total superior a 5.000 euros (sem IVA)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abrangidos pelo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Código dos Contratos Públicos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(CCP)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 respetivo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 para o portal BASE.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871F679-78D7-3514-FA65-D92C022F6B3C}"/>
              </a:ext>
            </a:extLst>
          </p:cNvPr>
          <p:cNvSpPr txBox="1"/>
          <p:nvPr/>
        </p:nvSpPr>
        <p:spPr>
          <a:xfrm>
            <a:off x="586212" y="4962194"/>
            <a:ext cx="10834059" cy="6719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Não é necessário qualquer contrato para aquisições de serviços ou bens móveis cujo valor total seja igual ou inferior a 5.000 euros (sem IVA). </a:t>
            </a:r>
            <a:endParaRPr lang="pt-PT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A83577C5-C80B-8629-872D-71BB6EAFE3D8}"/>
              </a:ext>
            </a:extLst>
          </p:cNvPr>
          <p:cNvSpPr txBox="1"/>
          <p:nvPr/>
        </p:nvSpPr>
        <p:spPr>
          <a:xfrm>
            <a:off x="586212" y="5779461"/>
            <a:ext cx="109313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Para mais informação sobre Contratação Pública, seu âmbito e exceções, consultar o </a:t>
            </a:r>
            <a:r>
              <a:rPr lang="pt-PT" b="1" dirty="0">
                <a:hlinkClick r:id="rId3"/>
              </a:rPr>
              <a:t>tema 6</a:t>
            </a:r>
            <a:r>
              <a:rPr lang="pt-PT" b="1" dirty="0"/>
              <a:t> </a:t>
            </a:r>
            <a:r>
              <a:rPr lang="pt-PT" dirty="0"/>
              <a:t>das </a:t>
            </a:r>
            <a:r>
              <a:rPr lang="pt-PT" b="1" dirty="0"/>
              <a:t>Perguntas Frequentes </a:t>
            </a:r>
            <a:r>
              <a:rPr lang="pt-PT" dirty="0"/>
              <a:t>no site do Programa.</a:t>
            </a:r>
          </a:p>
        </p:txBody>
      </p:sp>
    </p:spTree>
    <p:extLst>
      <p:ext uri="{BB962C8B-B14F-4D97-AF65-F5344CB8AC3E}">
        <p14:creationId xmlns:p14="http://schemas.microsoft.com/office/powerpoint/2010/main" val="1746746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5E8B18A-C9C6-DA16-6A85-DF6FA60A2496}"/>
              </a:ext>
            </a:extLst>
          </p:cNvPr>
          <p:cNvSpPr txBox="1"/>
          <p:nvPr/>
        </p:nvSpPr>
        <p:spPr>
          <a:xfrm>
            <a:off x="749030" y="256986"/>
            <a:ext cx="10447505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PT" sz="2800" dirty="0"/>
              <a:t>Relatório de fecho de contas – Quadro Índice e Quadro Q1. Receitas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92D25472-96A0-6450-AB45-D7E85DE89076}"/>
              </a:ext>
            </a:extLst>
          </p:cNvPr>
          <p:cNvSpPr txBox="1"/>
          <p:nvPr/>
        </p:nvSpPr>
        <p:spPr>
          <a:xfrm>
            <a:off x="2850205" y="1605520"/>
            <a:ext cx="7801583" cy="4045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pt-P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Quadro Índice 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apresenta todos os quadros do formulário e permite editar os restantes quadros, com exceção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Quadro Q1. Receitas Protocolo de Financiamento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medida que o formulário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vai sendo preenchido e gravado, </a:t>
            </a:r>
            <a:r>
              <a:rPr lang="pt-PT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pt-PT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Quadro Índice </a:t>
            </a:r>
            <a:r>
              <a:rPr lang="pt-PT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regista todos os dados gravados e permite, até à submissão do relatório, regressar a eles e alterá-los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t-P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t-P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t-P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Quadro </a:t>
            </a:r>
            <a:r>
              <a:rPr lang="pt-PT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Q1. Receitas Protocolo de Financiamento</a:t>
            </a:r>
            <a:r>
              <a:rPr lang="pt-PT" sz="18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está </a:t>
            </a:r>
            <a:r>
              <a:rPr lang="pt-PT" sz="18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pré-preenchido</a:t>
            </a:r>
            <a:r>
              <a:rPr lang="pt-PT" sz="1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 todas as transferências efetuadas de financiamento para os projetos e,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caso tenham existido, com as  devoluções de verba dos projetos ao Programa.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formulário </a:t>
            </a:r>
            <a:r>
              <a:rPr lang="pt-P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não permite a edição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deste quadro </a:t>
            </a:r>
            <a:r>
              <a:rPr lang="pt-P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pelos projetos.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1F478E91-1300-C765-675E-58226D1E36BC}"/>
              </a:ext>
            </a:extLst>
          </p:cNvPr>
          <p:cNvSpPr/>
          <p:nvPr/>
        </p:nvSpPr>
        <p:spPr>
          <a:xfrm>
            <a:off x="868314" y="4224448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Q1 </a:t>
            </a:r>
          </a:p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Receitas Protocolo de financia-</a:t>
            </a:r>
          </a:p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mento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F7C89A68-3428-2D70-5558-06DE0B45CEC2}"/>
              </a:ext>
            </a:extLst>
          </p:cNvPr>
          <p:cNvSpPr/>
          <p:nvPr/>
        </p:nvSpPr>
        <p:spPr>
          <a:xfrm>
            <a:off x="868314" y="1516862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Índice</a:t>
            </a:r>
          </a:p>
        </p:txBody>
      </p:sp>
    </p:spTree>
    <p:extLst>
      <p:ext uri="{BB962C8B-B14F-4D97-AF65-F5344CB8AC3E}">
        <p14:creationId xmlns:p14="http://schemas.microsoft.com/office/powerpoint/2010/main" val="1653509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5E8B18A-C9C6-DA16-6A85-DF6FA60A2496}"/>
              </a:ext>
            </a:extLst>
          </p:cNvPr>
          <p:cNvSpPr txBox="1"/>
          <p:nvPr/>
        </p:nvSpPr>
        <p:spPr>
          <a:xfrm>
            <a:off x="749030" y="256986"/>
            <a:ext cx="10447505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PT" sz="2400" dirty="0"/>
              <a:t>Relatório de fecho de contas – Quadro Q2. Outras fontes de financiamento 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92D25472-96A0-6450-AB45-D7E85DE89076}"/>
              </a:ext>
            </a:extLst>
          </p:cNvPr>
          <p:cNvSpPr txBox="1"/>
          <p:nvPr/>
        </p:nvSpPr>
        <p:spPr>
          <a:xfrm>
            <a:off x="807395" y="3779319"/>
            <a:ext cx="103891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</a:rPr>
              <a:t>Para os </a:t>
            </a:r>
            <a: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  <a:t>apoios</a:t>
            </a:r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pt-P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financeiros de cada entidade</a:t>
            </a:r>
            <a:r>
              <a:rPr lang="pt-P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deve ser indicado o </a:t>
            </a:r>
            <a:r>
              <a:rPr lang="pt-P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valor total em euros recebido.</a:t>
            </a:r>
            <a:endParaRPr lang="pt-PT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t-P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Para </a:t>
            </a:r>
            <a: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  <a:t>os apoios </a:t>
            </a:r>
            <a:r>
              <a:rPr lang="pt-P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não financeiros</a:t>
            </a:r>
            <a:r>
              <a:rPr lang="pt-P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é pedida a indicação da sua </a:t>
            </a:r>
            <a:r>
              <a:rPr lang="pt-P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natureza, </a:t>
            </a:r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</a:rPr>
              <a:t>de entre as seguintes</a:t>
            </a:r>
            <a:r>
              <a:rPr lang="pt-P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opções: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recursos humanos </a:t>
            </a:r>
            <a:r>
              <a:rPr lang="pt-P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cedidos sem custos para o projeto;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serviços</a:t>
            </a:r>
            <a:r>
              <a:rPr lang="pt-P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realizados sem custos para o projeto;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materiais ou equipamentos </a:t>
            </a:r>
            <a:r>
              <a:rPr lang="pt-P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oferecidos;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cedência gratuita de </a:t>
            </a:r>
            <a:r>
              <a:rPr lang="pt-P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espaços ou instalações</a:t>
            </a:r>
            <a:r>
              <a:rPr lang="pt-P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apoio informático </a:t>
            </a:r>
            <a:r>
              <a:rPr lang="pt-P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sem custos para o projeto;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apoio em transportes </a:t>
            </a:r>
            <a:r>
              <a:rPr lang="pt-P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sem custos para o projeto;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apoio jurídico ou administrativo </a:t>
            </a:r>
            <a:r>
              <a:rPr lang="pt-P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sem custos para o projeto;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outros apoios não financeiros</a:t>
            </a:r>
            <a:r>
              <a:rPr lang="pt-P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A8F135C2-79CB-5778-2EEE-68611FCC1652}"/>
              </a:ext>
            </a:extLst>
          </p:cNvPr>
          <p:cNvSpPr/>
          <p:nvPr/>
        </p:nvSpPr>
        <p:spPr>
          <a:xfrm>
            <a:off x="1203084" y="1333237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6CD41528-EFBB-D7D8-8F01-5EED6AF1AB93}"/>
              </a:ext>
            </a:extLst>
          </p:cNvPr>
          <p:cNvSpPr/>
          <p:nvPr/>
        </p:nvSpPr>
        <p:spPr>
          <a:xfrm>
            <a:off x="1050684" y="1180837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0F476F11-9C67-CB46-D8CF-83EA2D939D73}"/>
              </a:ext>
            </a:extLst>
          </p:cNvPr>
          <p:cNvSpPr/>
          <p:nvPr/>
        </p:nvSpPr>
        <p:spPr>
          <a:xfrm>
            <a:off x="898284" y="1028437"/>
            <a:ext cx="1260000" cy="1764000"/>
          </a:xfrm>
          <a:prstGeom prst="rect">
            <a:avLst/>
          </a:prstGeom>
          <a:solidFill>
            <a:srgbClr val="D7E6C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  <a:highlight>
                  <a:srgbClr val="FFFF00"/>
                </a:highlight>
              </a:rPr>
              <a:t>Q2 </a:t>
            </a:r>
          </a:p>
          <a:p>
            <a:pPr algn="ctr"/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Outras fontes de financia-mento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7996DC8-CED2-F831-154C-E8112876C9AD}"/>
              </a:ext>
            </a:extLst>
          </p:cNvPr>
          <p:cNvSpPr txBox="1"/>
          <p:nvPr/>
        </p:nvSpPr>
        <p:spPr>
          <a:xfrm>
            <a:off x="2615484" y="817824"/>
            <a:ext cx="843793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 quadro </a:t>
            </a:r>
            <a:r>
              <a:rPr lang="pt-P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Q2. Outras fontes de financiamento </a:t>
            </a:r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</a:rPr>
              <a:t>serve para</a:t>
            </a:r>
            <a:r>
              <a:rPr lang="pt-P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prestar informação sobre todos os apoios financeiros ou não financeiros </a:t>
            </a:r>
            <a:r>
              <a:rPr lang="pt-PT" sz="1800" b="1" i="0" u="none" strike="noStrike" baseline="0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</a:rPr>
              <a:t>efetivamente recebidos e não declarados em relatórios de prestação de contas anteriores</a:t>
            </a:r>
            <a:r>
              <a:rPr lang="pt-P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 É preenchido separadamente para cada </a:t>
            </a:r>
            <a: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  <a:t>fonte </a:t>
            </a:r>
            <a:r>
              <a:rPr lang="pt-P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de financiamento a declarar. </a:t>
            </a:r>
          </a:p>
          <a:p>
            <a:r>
              <a:rPr lang="pt-P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Para cada nova fonte de financiamento a declarar, é solicitada a </a:t>
            </a:r>
            <a:r>
              <a:rPr lang="pt-P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designação</a:t>
            </a:r>
            <a:r>
              <a:rPr lang="pt-P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e </a:t>
            </a:r>
            <a:r>
              <a:rPr lang="pt-P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categoria</a:t>
            </a:r>
            <a:r>
              <a:rPr lang="pt-P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da entidade que o cede.</a:t>
            </a:r>
          </a:p>
          <a:p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</a:rPr>
              <a:t>Os apoios financeiros deste quadro e do quadro </a:t>
            </a:r>
            <a: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  <a:t>Q3. Autofinanciamento </a:t>
            </a:r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</a:rPr>
              <a:t>permitem calcular a </a:t>
            </a:r>
            <a:r>
              <a:rPr lang="pt-PT" b="1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</a:rPr>
              <a:t>Taxa de Alavancagem de Recursos </a:t>
            </a:r>
            <a: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  <a:t>(TAR) do projeto</a:t>
            </a:r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</a:rPr>
              <a:t>, que é razão, expressa em percentagem, entre a soma de todos os apoios financeiros declarados e a receita total recebida do Programa. A </a:t>
            </a:r>
            <a:r>
              <a:rPr lang="pt-PT" b="1" dirty="0">
                <a:solidFill>
                  <a:srgbClr val="000000"/>
                </a:solidFill>
                <a:latin typeface="Calibri" panose="020F0502020204030204" pitchFamily="34" charset="0"/>
              </a:rPr>
              <a:t>TAR</a:t>
            </a:r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</a:rPr>
              <a:t> não afeta o financiamento do projeto pelo Programa. </a:t>
            </a:r>
            <a:endParaRPr lang="pt-PT" sz="180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8508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3187</Words>
  <Application>Microsoft Office PowerPoint</Application>
  <PresentationFormat>Ecrã Panorâmico</PresentationFormat>
  <Paragraphs>211</Paragraphs>
  <Slides>20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Symbol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Helena Roseta</dc:creator>
  <cp:lastModifiedBy>Helena Roseta</cp:lastModifiedBy>
  <cp:revision>12</cp:revision>
  <dcterms:created xsi:type="dcterms:W3CDTF">2023-11-02T12:30:30Z</dcterms:created>
  <dcterms:modified xsi:type="dcterms:W3CDTF">2023-11-23T09:32:21Z</dcterms:modified>
</cp:coreProperties>
</file>